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83" r:id="rId3"/>
    <p:sldId id="285" r:id="rId4"/>
    <p:sldId id="281" r:id="rId5"/>
    <p:sldId id="280" r:id="rId6"/>
    <p:sldId id="278" r:id="rId7"/>
    <p:sldId id="273" r:id="rId8"/>
    <p:sldId id="286" r:id="rId9"/>
    <p:sldId id="276" r:id="rId10"/>
    <p:sldId id="277" r:id="rId11"/>
    <p:sldId id="287" r:id="rId12"/>
    <p:sldId id="288" r:id="rId13"/>
    <p:sldId id="279" r:id="rId14"/>
    <p:sldId id="282" r:id="rId15"/>
    <p:sldId id="284" r:id="rId1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298"/>
    <a:srgbClr val="DFBC8D"/>
    <a:srgbClr val="F1E2BD"/>
    <a:srgbClr val="D99B5D"/>
    <a:srgbClr val="36210C"/>
    <a:srgbClr val="7BE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2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FA86-4FA6-49BA-ABC5-65C17F65E96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6769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873B-C1CE-4178-B721-EE67B475558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7728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9FCB-5C85-47A1-B25E-DA5B52FFF1A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772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39944-587C-49E7-B024-DF8AA3F7FBF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20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2FABE-BF14-4829-A17C-890FE135A9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478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4218F-A593-4C58-89C2-0415870E241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753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07E8-B595-40B2-9749-E7D92A51976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8580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41CE-171B-4913-BD7F-758406399C8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77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C91D1-4907-4A71-A3C9-CB9EEFA0A1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438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D4EA-CBA7-4975-92EC-569549399D0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022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3A58-1FA0-4BDC-8F79-13C46ADFF34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0640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E8CB679-B9B2-4F9E-9B9B-B8B6AC7B79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6165850"/>
            <a:ext cx="9144000" cy="360363"/>
            <a:chOff x="0" y="3509"/>
            <a:chExt cx="5760" cy="503"/>
          </a:xfrm>
        </p:grpSpPr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3509"/>
              <a:ext cx="5760" cy="125"/>
            </a:xfrm>
            <a:prstGeom prst="rect">
              <a:avLst/>
            </a:prstGeom>
            <a:solidFill>
              <a:srgbClr val="FF9900">
                <a:alpha val="9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3016" tIns="26509" rIns="53016" bIns="2650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i-FI" altLang="fi-FI">
                <a:ea typeface="ＭＳ Ｐゴシック" charset="-128"/>
              </a:endParaRPr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3676"/>
              <a:ext cx="5760" cy="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3016" tIns="26509" rIns="53016" bIns="2650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i-FI" altLang="fi-FI">
                <a:ea typeface="ＭＳ Ｐゴシック" charset="-128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3802"/>
              <a:ext cx="5760" cy="210"/>
            </a:xfrm>
            <a:prstGeom prst="rect">
              <a:avLst/>
            </a:prstGeom>
            <a:solidFill>
              <a:srgbClr val="FF9900">
                <a:alpha val="7686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3016" tIns="26509" rIns="53016" bIns="2650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i-FI" altLang="fi-FI">
                <a:ea typeface="ＭＳ Ｐゴシック" charset="-128"/>
              </a:endParaRPr>
            </a:p>
          </p:txBody>
        </p:sp>
      </p:grpSp>
      <p:pic>
        <p:nvPicPr>
          <p:cNvPr id="1031" name="Picture 10" descr="Kuv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388" y="260648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200" indent="-838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38200" indent="-838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838200" indent="-838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838200" indent="-838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fi-FI" sz="4800" b="1" dirty="0" smtClean="0">
                <a:solidFill>
                  <a:srgbClr val="36210C"/>
                </a:solidFill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HYVÄ TÄYSJYVÄ</a:t>
            </a:r>
            <a:endParaRPr lang="fi-FI" altLang="fi-FI" sz="4800" b="1" dirty="0">
              <a:solidFill>
                <a:srgbClr val="36210C"/>
              </a:solidFill>
              <a:latin typeface="Maiandra GD" panose="020E0502030308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6524625"/>
            <a:ext cx="2001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1200" b="1">
                <a:solidFill>
                  <a:schemeClr val="bg1"/>
                </a:solidFill>
                <a:latin typeface="Times New Roman" pitchFamily="18" charset="0"/>
              </a:rPr>
              <a:t>Leipä pähkinänkuoressa (1)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27" y="1403648"/>
            <a:ext cx="4502533" cy="4545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4773216" cy="1143000"/>
          </a:xfrm>
        </p:spPr>
        <p:txBody>
          <a:bodyPr/>
          <a:lstStyle/>
          <a:p>
            <a:r>
              <a:rPr lang="fi-FI" sz="4800" b="1" dirty="0" smtClean="0">
                <a:latin typeface="Maiandra GD" panose="020E0502030308020204" pitchFamily="34" charset="0"/>
              </a:rPr>
              <a:t>Ravintokuitu</a:t>
            </a:r>
            <a:endParaRPr lang="fi-FI" sz="4800" b="1" dirty="0">
              <a:latin typeface="Maiandra GD" panose="020E0502030308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5516" y="1988840"/>
            <a:ext cx="8712968" cy="2016224"/>
          </a:xfrm>
        </p:spPr>
        <p:txBody>
          <a:bodyPr/>
          <a:lstStyle/>
          <a:p>
            <a:pPr lvl="0"/>
            <a:r>
              <a:rPr lang="fi-FI" sz="2400" dirty="0">
                <a:latin typeface="Corbel" panose="020B0503020204020204" pitchFamily="34" charset="0"/>
              </a:rPr>
              <a:t>S</a:t>
            </a:r>
            <a:r>
              <a:rPr lang="fi-FI" sz="2400" dirty="0" smtClean="0">
                <a:latin typeface="Corbel" panose="020B0503020204020204" pitchFamily="34" charset="0"/>
              </a:rPr>
              <a:t>uositeltava </a:t>
            </a:r>
            <a:r>
              <a:rPr lang="fi-FI" sz="2400" dirty="0">
                <a:latin typeface="Corbel" panose="020B0503020204020204" pitchFamily="34" charset="0"/>
              </a:rPr>
              <a:t>kuidun saanti olisi </a:t>
            </a:r>
            <a:r>
              <a:rPr lang="fi-FI" sz="2400" dirty="0" smtClean="0">
                <a:latin typeface="Corbel" panose="020B0503020204020204" pitchFamily="34" charset="0"/>
              </a:rPr>
              <a:t>vähintään 25-35 </a:t>
            </a:r>
            <a:r>
              <a:rPr lang="fi-FI" sz="2400" dirty="0">
                <a:latin typeface="Corbel" panose="020B0503020204020204" pitchFamily="34" charset="0"/>
              </a:rPr>
              <a:t>grammaa päivässä, jonka nykyinen keskimääräinen saanti (</a:t>
            </a:r>
            <a:r>
              <a:rPr lang="fi-FI" sz="2400" dirty="0" smtClean="0">
                <a:latin typeface="Corbel" panose="020B0503020204020204" pitchFamily="34" charset="0"/>
              </a:rPr>
              <a:t>21 </a:t>
            </a:r>
            <a:r>
              <a:rPr lang="fi-FI" sz="2400" dirty="0">
                <a:latin typeface="Corbel" panose="020B0503020204020204" pitchFamily="34" charset="0"/>
              </a:rPr>
              <a:t>g) alittaa. </a:t>
            </a:r>
            <a:endParaRPr lang="fi-FI" sz="2400" dirty="0" smtClean="0">
              <a:latin typeface="Corbel" panose="020B0503020204020204" pitchFamily="34" charset="0"/>
            </a:endParaRPr>
          </a:p>
          <a:p>
            <a:pPr lvl="0"/>
            <a:r>
              <a:rPr lang="fi-FI" sz="2400" dirty="0" smtClean="0">
                <a:latin typeface="Corbel" panose="020B0503020204020204" pitchFamily="34" charset="0"/>
              </a:rPr>
              <a:t>Kuitua saadaan täysjyväviljavalmisteiden lisäksi myös kasviksista, hedelmistä ja marjoista, mutta ne sisältävät kuitua selvästi vähemmän.</a:t>
            </a:r>
          </a:p>
          <a:p>
            <a:pPr lvl="0"/>
            <a:endParaRPr lang="fi-FI" sz="2400" dirty="0">
              <a:latin typeface="Corbel" panose="020B0503020204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51520" y="4149080"/>
            <a:ext cx="8640960" cy="1661993"/>
          </a:xfrm>
          <a:prstGeom prst="rect">
            <a:avLst/>
          </a:prstGeom>
          <a:solidFill>
            <a:srgbClr val="F1E2BD"/>
          </a:solidFill>
        </p:spPr>
        <p:txBody>
          <a:bodyPr wrap="square" rtlCol="0">
            <a:spAutoFit/>
          </a:bodyPr>
          <a:lstStyle/>
          <a:p>
            <a:pPr lvl="0"/>
            <a:r>
              <a:rPr lang="fi-FI" sz="2400" b="1" dirty="0" smtClean="0">
                <a:latin typeface="Corbel" panose="020B0503020204020204" pitchFamily="34" charset="0"/>
              </a:rPr>
              <a:t>Terveysväittämät: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1" dirty="0" smtClean="0">
                <a:latin typeface="Corbel" panose="020B0503020204020204" pitchFamily="34" charset="0"/>
              </a:rPr>
              <a:t>runsaskuituiseksi</a:t>
            </a:r>
            <a:r>
              <a:rPr lang="fi-FI" sz="2000" dirty="0" smtClean="0">
                <a:latin typeface="Corbel" panose="020B0503020204020204" pitchFamily="34" charset="0"/>
              </a:rPr>
              <a:t> saa kutsua leipää, jossa on kuitua vähintään</a:t>
            </a:r>
            <a:r>
              <a:rPr lang="fi-FI" sz="2000" dirty="0">
                <a:latin typeface="Corbel" panose="020B0503020204020204" pitchFamily="34" charset="0"/>
              </a:rPr>
              <a:t> </a:t>
            </a:r>
            <a:r>
              <a:rPr lang="fi-FI" sz="2000" b="1" dirty="0" smtClean="0">
                <a:latin typeface="Corbel" panose="020B0503020204020204" pitchFamily="34" charset="0"/>
              </a:rPr>
              <a:t>6 g/100 g </a:t>
            </a:r>
            <a:r>
              <a:rPr lang="fi-FI" sz="2000" dirty="0" smtClean="0">
                <a:latin typeface="Corbel" panose="020B0503020204020204" pitchFamily="34" charset="0"/>
              </a:rPr>
              <a:t>ja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1" dirty="0" smtClean="0">
                <a:latin typeface="Corbel" panose="020B0503020204020204" pitchFamily="34" charset="0"/>
              </a:rPr>
              <a:t>kuidun lähteeksi </a:t>
            </a:r>
            <a:r>
              <a:rPr lang="fi-FI" sz="2000" dirty="0" smtClean="0">
                <a:latin typeface="Corbel" panose="020B0503020204020204" pitchFamily="34" charset="0"/>
              </a:rPr>
              <a:t>elintarviketta, jossa on kuitua vähintään </a:t>
            </a:r>
            <a:r>
              <a:rPr lang="fi-FI" sz="2000" b="1" dirty="0" smtClean="0">
                <a:latin typeface="Corbel" panose="020B0503020204020204" pitchFamily="34" charset="0"/>
              </a:rPr>
              <a:t>3 g/100 g</a:t>
            </a:r>
            <a:r>
              <a:rPr lang="fi-FI" sz="2000" dirty="0" smtClean="0">
                <a:latin typeface="Corbel" panose="020B0503020204020204" pitchFamily="34" charset="0"/>
              </a:rPr>
              <a:t>. </a:t>
            </a:r>
            <a:endParaRPr lang="fi-FI" sz="2000" b="1" dirty="0" smtClean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5508104" y="351950"/>
            <a:ext cx="2664296" cy="158417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268000"/>
            <a:ext cx="4048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6422"/>
            <a:ext cx="42005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7118" y="116632"/>
            <a:ext cx="8229600" cy="1143000"/>
          </a:xfrm>
        </p:spPr>
        <p:txBody>
          <a:bodyPr/>
          <a:lstStyle/>
          <a:p>
            <a:r>
              <a:rPr lang="fi-FI" altLang="fi-FI" sz="4000" b="1" dirty="0" smtClean="0">
                <a:latin typeface="Maiandra GD" panose="020E0502030308020204" pitchFamily="34" charset="0"/>
              </a:rPr>
              <a:t>Ravintokuidun lähteet ennen ja nyt</a:t>
            </a:r>
            <a:endParaRPr lang="fi-FI" sz="4000" b="1" dirty="0">
              <a:latin typeface="Maiandra GD" panose="020E0502030308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79511" y="1612472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fi-FI" altLang="fi-FI" sz="2000" b="1" dirty="0" smtClean="0">
                <a:latin typeface="Corbel" panose="020B0503020204020204" pitchFamily="34" charset="0"/>
              </a:rPr>
              <a:t>Elintarvikkeiden käyttömäärä </a:t>
            </a:r>
          </a:p>
          <a:p>
            <a:pPr algn="ctr" eaLnBrk="0" hangingPunct="0"/>
            <a:r>
              <a:rPr lang="fi-FI" altLang="fi-FI" sz="2000" b="1" dirty="0" err="1" smtClean="0">
                <a:latin typeface="Corbel" panose="020B0503020204020204" pitchFamily="34" charset="0"/>
              </a:rPr>
              <a:t>g/hklö/vrk</a:t>
            </a:r>
            <a:endParaRPr lang="fi-FI" altLang="fi-FI" sz="2000" b="1" dirty="0" smtClean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551918" y="161247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fi-FI" altLang="fi-FI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Kuidun saanti </a:t>
            </a:r>
          </a:p>
          <a:p>
            <a:pPr algn="ctr" eaLnBrk="0" hangingPunct="0"/>
            <a:r>
              <a:rPr lang="fi-FI" altLang="fi-FI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g/hklö/vrk</a:t>
            </a:r>
            <a:endParaRPr lang="fi-FI" altLang="fi-FI" sz="20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endParaRPr lang="fi-FI" sz="2000" dirty="0">
              <a:latin typeface="Corbel" panose="020B0503020204020204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681012" y="3069332"/>
            <a:ext cx="3542068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>
              <a:latin typeface="Corbel" panose="020B0503020204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001356" y="1524034"/>
            <a:ext cx="949504" cy="738664"/>
          </a:xfrm>
          <a:prstGeom prst="rect">
            <a:avLst/>
          </a:prstGeom>
          <a:solidFill>
            <a:srgbClr val="F1E2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altLang="fi-FI" sz="1400" dirty="0" smtClean="0">
                <a:latin typeface="Corbel" panose="020B0503020204020204" pitchFamily="34" charset="0"/>
              </a:rPr>
              <a:t>Suositus</a:t>
            </a:r>
            <a:br>
              <a:rPr lang="fi-FI" altLang="fi-FI" sz="1400" dirty="0" smtClean="0">
                <a:latin typeface="Corbel" panose="020B0503020204020204" pitchFamily="34" charset="0"/>
              </a:rPr>
            </a:br>
            <a:r>
              <a:rPr lang="fi-FI" altLang="fi-FI" sz="1400" dirty="0" err="1" smtClean="0">
                <a:latin typeface="Corbel" panose="020B0503020204020204" pitchFamily="34" charset="0"/>
              </a:rPr>
              <a:t>väh</a:t>
            </a:r>
            <a:r>
              <a:rPr lang="fi-FI" altLang="fi-FI" sz="1400" dirty="0" smtClean="0">
                <a:latin typeface="Corbel" panose="020B0503020204020204" pitchFamily="34" charset="0"/>
              </a:rPr>
              <a:t>. 25-35 g/vrk</a:t>
            </a:r>
            <a:endParaRPr lang="fi-FI" sz="1400" dirty="0">
              <a:latin typeface="Corbel" panose="020B0503020204020204" pitchFamily="34" charset="0"/>
            </a:endParaRPr>
          </a:p>
        </p:txBody>
      </p:sp>
      <p:cxnSp>
        <p:nvCxnSpPr>
          <p:cNvPr id="20" name="Suora nuoliyhdysviiva 19"/>
          <p:cNvCxnSpPr/>
          <p:nvPr/>
        </p:nvCxnSpPr>
        <p:spPr>
          <a:xfrm flipH="1">
            <a:off x="8388424" y="2272145"/>
            <a:ext cx="395358" cy="72480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4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1773" y="-27709"/>
            <a:ext cx="8229600" cy="1143000"/>
          </a:xfrm>
        </p:spPr>
        <p:txBody>
          <a:bodyPr/>
          <a:lstStyle/>
          <a:p>
            <a:r>
              <a:rPr lang="fi-FI" b="1" dirty="0" smtClean="0">
                <a:latin typeface="Maiandra GD" panose="020E0502030308020204" pitchFamily="34" charset="0"/>
              </a:rPr>
              <a:t>Mistä saa eniten kuitua?</a:t>
            </a:r>
            <a:endParaRPr lang="fi-FI" b="1" dirty="0">
              <a:latin typeface="Maiandra GD" panose="020E0502030308020204" pitchFamily="34" charset="0"/>
            </a:endParaRPr>
          </a:p>
        </p:txBody>
      </p:sp>
      <p:pic>
        <p:nvPicPr>
          <p:cNvPr id="4" name="Picture 2" descr="Jauhotyyp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30" y="1175458"/>
            <a:ext cx="3973512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97693" y="5802811"/>
            <a:ext cx="2592387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i-FI" altLang="fi-FI" sz="2800" dirty="0">
                <a:solidFill>
                  <a:srgbClr val="36210C"/>
                </a:solidFill>
                <a:latin typeface="Corbel" panose="020B0503020204020204" pitchFamily="34" charset="0"/>
              </a:rPr>
              <a:t>Kuitupitoisuus/100 g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59113" y="1448592"/>
            <a:ext cx="26638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i-FI" altLang="fi-FI" sz="2000" b="1" dirty="0">
                <a:latin typeface="Corbel" panose="020B0503020204020204" pitchFamily="34" charset="0"/>
              </a:rPr>
              <a:t>Vehnä                      Ruis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74625" y="1639678"/>
            <a:ext cx="2592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fi-FI" altLang="fi-FI" sz="2000" dirty="0" smtClean="0">
                <a:latin typeface="Corbel" panose="020B0503020204020204" pitchFamily="34" charset="0"/>
              </a:rPr>
              <a:t>Täysjyvä vehnäjauho</a:t>
            </a:r>
          </a:p>
          <a:p>
            <a:pPr eaLnBrk="0" hangingPunct="0"/>
            <a:r>
              <a:rPr lang="fi-FI" altLang="fi-FI" sz="2000" dirty="0" smtClean="0">
                <a:latin typeface="Corbel" panose="020B0503020204020204" pitchFamily="34" charset="0"/>
              </a:rPr>
              <a:t>(grahamjauho)</a:t>
            </a:r>
          </a:p>
          <a:p>
            <a:pPr eaLnBrk="0" hangingPunct="0"/>
            <a:r>
              <a:rPr lang="fi-FI" altLang="fi-FI" sz="2400" dirty="0" smtClean="0">
                <a:solidFill>
                  <a:srgbClr val="36210C"/>
                </a:solidFill>
                <a:latin typeface="Corbel" panose="020B0503020204020204" pitchFamily="34" charset="0"/>
              </a:rPr>
              <a:t>13 g</a:t>
            </a:r>
          </a:p>
          <a:p>
            <a:endParaRPr lang="fi-FI" sz="2000" dirty="0">
              <a:latin typeface="Corbel" panose="020B0503020204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74626" y="2636912"/>
            <a:ext cx="251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endParaRPr lang="fi-FI" altLang="fi-FI" dirty="0" smtClean="0">
              <a:solidFill>
                <a:srgbClr val="D60093"/>
              </a:solidFill>
              <a:latin typeface="Corbel" panose="020B0503020204020204" pitchFamily="34" charset="0"/>
            </a:endParaRPr>
          </a:p>
          <a:p>
            <a:pPr eaLnBrk="0" hangingPunct="0"/>
            <a:r>
              <a:rPr lang="fi-FI" altLang="fi-FI" sz="2000" dirty="0">
                <a:latin typeface="Corbel" panose="020B0503020204020204" pitchFamily="34" charset="0"/>
              </a:rPr>
              <a:t>T</a:t>
            </a:r>
            <a:r>
              <a:rPr lang="fi-FI" altLang="fi-FI" sz="2000" dirty="0" smtClean="0">
                <a:latin typeface="Corbel" panose="020B0503020204020204" pitchFamily="34" charset="0"/>
              </a:rPr>
              <a:t>umma vehnäjauho</a:t>
            </a:r>
          </a:p>
          <a:p>
            <a:pPr eaLnBrk="0" hangingPunct="0"/>
            <a:r>
              <a:rPr lang="fi-FI" altLang="fi-FI" sz="2400" dirty="0" smtClean="0">
                <a:solidFill>
                  <a:srgbClr val="36210C"/>
                </a:solidFill>
                <a:latin typeface="Corbel" panose="020B0503020204020204" pitchFamily="34" charset="0"/>
              </a:rPr>
              <a:t>4 g</a:t>
            </a: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74626" y="3898796"/>
            <a:ext cx="22524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fi-FI" altLang="fi-FI" sz="2000" dirty="0" smtClean="0">
                <a:latin typeface="Corbel" panose="020B0503020204020204" pitchFamily="34" charset="0"/>
              </a:rPr>
              <a:t>Ydinvehnäjauho</a:t>
            </a:r>
          </a:p>
          <a:p>
            <a:pPr eaLnBrk="0" hangingPunct="0"/>
            <a:r>
              <a:rPr lang="fi-FI" altLang="fi-FI" sz="2400" dirty="0" smtClean="0">
                <a:solidFill>
                  <a:srgbClr val="36210C"/>
                </a:solidFill>
                <a:latin typeface="Corbel" panose="020B0503020204020204" pitchFamily="34" charset="0"/>
              </a:rPr>
              <a:t>3 g</a:t>
            </a: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639369" y="1628773"/>
            <a:ext cx="25558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fi-FI" altLang="fi-FI" sz="2000" dirty="0" smtClean="0">
                <a:latin typeface="Corbel" panose="020B0503020204020204" pitchFamily="34" charset="0"/>
              </a:rPr>
              <a:t>(täysjyvä) ruisjauho</a:t>
            </a:r>
          </a:p>
          <a:p>
            <a:pPr eaLnBrk="0" hangingPunct="0"/>
            <a:r>
              <a:rPr lang="fi-FI" altLang="fi-FI" sz="2400" dirty="0" smtClean="0">
                <a:solidFill>
                  <a:srgbClr val="36210C"/>
                </a:solidFill>
                <a:latin typeface="Corbel" panose="020B0503020204020204" pitchFamily="34" charset="0"/>
              </a:rPr>
              <a:t>14 g</a:t>
            </a: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6639369" y="2766058"/>
            <a:ext cx="22553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fi-FI" altLang="fi-FI" sz="2000" dirty="0">
                <a:latin typeface="Corbel" panose="020B0503020204020204" pitchFamily="34" charset="0"/>
              </a:rPr>
              <a:t>S</a:t>
            </a:r>
            <a:r>
              <a:rPr lang="fi-FI" altLang="fi-FI" sz="2000" dirty="0" smtClean="0">
                <a:latin typeface="Corbel" panose="020B0503020204020204" pitchFamily="34" charset="0"/>
              </a:rPr>
              <a:t>ihtiruisjauho</a:t>
            </a:r>
          </a:p>
          <a:p>
            <a:pPr eaLnBrk="0" hangingPunct="0"/>
            <a:r>
              <a:rPr lang="fi-FI" altLang="fi-FI" sz="2400" dirty="0" smtClean="0">
                <a:solidFill>
                  <a:srgbClr val="36210C"/>
                </a:solidFill>
                <a:latin typeface="Corbel" panose="020B0503020204020204" pitchFamily="34" charset="0"/>
              </a:rPr>
              <a:t>9 g</a:t>
            </a: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6639369" y="3876756"/>
            <a:ext cx="2232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fi-FI" altLang="fi-FI" sz="2000" dirty="0">
                <a:latin typeface="Corbel" panose="020B0503020204020204" pitchFamily="34" charset="0"/>
              </a:rPr>
              <a:t>L</a:t>
            </a:r>
            <a:r>
              <a:rPr lang="fi-FI" altLang="fi-FI" sz="2000" dirty="0" smtClean="0">
                <a:latin typeface="Corbel" panose="020B0503020204020204" pitchFamily="34" charset="0"/>
              </a:rPr>
              <a:t>estyruisjauho</a:t>
            </a:r>
          </a:p>
          <a:p>
            <a:pPr eaLnBrk="0" hangingPunct="0"/>
            <a:r>
              <a:rPr lang="fi-FI" altLang="fi-FI" sz="2400" dirty="0" smtClean="0">
                <a:solidFill>
                  <a:srgbClr val="36210C"/>
                </a:solidFill>
                <a:latin typeface="Corbel" panose="020B0503020204020204" pitchFamily="34" charset="0"/>
              </a:rPr>
              <a:t>7 g</a:t>
            </a: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00015" y="4934527"/>
            <a:ext cx="339006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i-FI" altLang="fi-FI" sz="2000" b="1" dirty="0" smtClean="0">
                <a:latin typeface="Corbel" panose="020B0503020204020204" pitchFamily="34" charset="0"/>
              </a:rPr>
              <a:t>Ohra                      Kaura</a:t>
            </a:r>
            <a:endParaRPr lang="fi-FI" altLang="fi-FI" sz="2000" b="1" dirty="0">
              <a:latin typeface="Corbel" panose="020B0503020204020204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64101" y="5185924"/>
            <a:ext cx="274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Corbel" panose="020B0503020204020204" pitchFamily="34" charset="0"/>
              </a:rPr>
              <a:t>(täysjyvä) ohrajauho</a:t>
            </a:r>
          </a:p>
          <a:p>
            <a:pPr eaLnBrk="0" hangingPunct="0"/>
            <a:r>
              <a:rPr lang="fi-FI" altLang="fi-FI" sz="2400" dirty="0" smtClean="0">
                <a:solidFill>
                  <a:srgbClr val="36210C"/>
                </a:solidFill>
                <a:latin typeface="Corbel" panose="020B0503020204020204" pitchFamily="34" charset="0"/>
              </a:rPr>
              <a:t>11 g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6580642" y="5185535"/>
            <a:ext cx="26770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Corbel" panose="020B0503020204020204" pitchFamily="34" charset="0"/>
              </a:rPr>
              <a:t>(täysjyvä) kaurajauho</a:t>
            </a:r>
          </a:p>
          <a:p>
            <a:r>
              <a:rPr lang="fi-FI" altLang="fi-FI" sz="2400" dirty="0" smtClean="0">
                <a:solidFill>
                  <a:srgbClr val="36210C"/>
                </a:solidFill>
                <a:latin typeface="Corbel" panose="020B0503020204020204" pitchFamily="34" charset="0"/>
              </a:rPr>
              <a:t>11 g</a:t>
            </a:r>
          </a:p>
          <a:p>
            <a:endParaRPr lang="fi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24" y="951206"/>
            <a:ext cx="335309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4248472" cy="1143000"/>
          </a:xfrm>
        </p:spPr>
        <p:txBody>
          <a:bodyPr/>
          <a:lstStyle/>
          <a:p>
            <a:r>
              <a:rPr lang="fi-FI" sz="4800" b="1" dirty="0" smtClean="0">
                <a:latin typeface="Maiandra GD" panose="020E0502030308020204" pitchFamily="34" charset="0"/>
              </a:rPr>
              <a:t>Neuvoja </a:t>
            </a:r>
            <a:endParaRPr lang="fi-FI" sz="4800" b="1" dirty="0">
              <a:latin typeface="Maiandra GD" panose="020E0502030308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98782"/>
            <a:ext cx="5256584" cy="2694314"/>
          </a:xfrm>
        </p:spPr>
        <p:txBody>
          <a:bodyPr/>
          <a:lstStyle/>
          <a:p>
            <a:pPr marL="0" lvl="0" indent="0">
              <a:buNone/>
            </a:pPr>
            <a:r>
              <a:rPr lang="fi-FI" sz="2800" dirty="0" smtClean="0">
                <a:latin typeface="Corbel" panose="020B0503020204020204" pitchFamily="34" charset="0"/>
              </a:rPr>
              <a:t>1. Valitse </a:t>
            </a:r>
            <a:r>
              <a:rPr lang="fi-FI" sz="2800" dirty="0">
                <a:latin typeface="Corbel" panose="020B0503020204020204" pitchFamily="34" charset="0"/>
              </a:rPr>
              <a:t>leipä jossa on vähintään </a:t>
            </a:r>
            <a:r>
              <a:rPr lang="fi-FI" sz="2800" b="1" dirty="0" smtClean="0">
                <a:latin typeface="Corbel" panose="020B0503020204020204" pitchFamily="34" charset="0"/>
              </a:rPr>
              <a:t>6 </a:t>
            </a:r>
            <a:r>
              <a:rPr lang="fi-FI" sz="2800" b="1" dirty="0">
                <a:latin typeface="Corbel" panose="020B0503020204020204" pitchFamily="34" charset="0"/>
              </a:rPr>
              <a:t>% </a:t>
            </a:r>
            <a:r>
              <a:rPr lang="fi-FI" sz="2800" b="1" dirty="0" smtClean="0">
                <a:latin typeface="Corbel" panose="020B0503020204020204" pitchFamily="34" charset="0"/>
              </a:rPr>
              <a:t>kuitua.</a:t>
            </a:r>
            <a:endParaRPr lang="fi-FI" sz="2800" b="1" dirty="0">
              <a:latin typeface="Corbel" panose="020B0503020204020204" pitchFamily="34" charset="0"/>
            </a:endParaRPr>
          </a:p>
          <a:p>
            <a:pPr marL="0" lvl="0" indent="0">
              <a:buNone/>
            </a:pPr>
            <a:r>
              <a:rPr lang="fi-FI" sz="2800" dirty="0" smtClean="0">
                <a:latin typeface="Corbel" panose="020B0503020204020204" pitchFamily="34" charset="0"/>
              </a:rPr>
              <a:t>2. Valitse vähintään joka toinen viipale täysjyväisenä.</a:t>
            </a:r>
          </a:p>
          <a:p>
            <a:pPr lvl="1"/>
            <a:r>
              <a:rPr lang="fi-FI" sz="2000" dirty="0">
                <a:latin typeface="Corbel" panose="020B0503020204020204" pitchFamily="34" charset="0"/>
              </a:rPr>
              <a:t>S</a:t>
            </a:r>
            <a:r>
              <a:rPr lang="fi-FI" sz="2000" dirty="0" smtClean="0">
                <a:latin typeface="Corbel" panose="020B0503020204020204" pitchFamily="34" charset="0"/>
              </a:rPr>
              <a:t>uomalainen ruisleipä on lähes aina täysjyväruista, suosi sitä.</a:t>
            </a:r>
          </a:p>
          <a:p>
            <a:pPr lvl="1"/>
            <a:endParaRPr lang="fi-FI" sz="2000" dirty="0" smtClean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78767" y="4263574"/>
            <a:ext cx="86341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atin typeface="Corbel" panose="020B0503020204020204" pitchFamily="34" charset="0"/>
              </a:rPr>
              <a:t>3. </a:t>
            </a:r>
            <a:r>
              <a:rPr lang="fi-FI" sz="2800" dirty="0">
                <a:latin typeface="Corbel" panose="020B0503020204020204" pitchFamily="34" charset="0"/>
              </a:rPr>
              <a:t>T</a:t>
            </a:r>
            <a:r>
              <a:rPr lang="fi-FI" sz="2800" dirty="0" smtClean="0">
                <a:latin typeface="Corbel" panose="020B0503020204020204" pitchFamily="34" charset="0"/>
              </a:rPr>
              <a:t>arkista suolan määrä - myös paistopistetuotteista.</a:t>
            </a:r>
          </a:p>
          <a:p>
            <a:r>
              <a:rPr lang="fi-FI" sz="2800" dirty="0" smtClean="0">
                <a:latin typeface="Corbel" panose="020B0503020204020204" pitchFamily="34" charset="0"/>
              </a:rPr>
              <a:t>4. </a:t>
            </a:r>
            <a:r>
              <a:rPr lang="fi-FI" sz="2800" dirty="0">
                <a:latin typeface="Corbel" panose="020B0503020204020204" pitchFamily="34" charset="0"/>
              </a:rPr>
              <a:t>S</a:t>
            </a:r>
            <a:r>
              <a:rPr lang="fi-FI" sz="2800" dirty="0" smtClean="0">
                <a:latin typeface="Corbel" panose="020B0503020204020204" pitchFamily="34" charset="0"/>
              </a:rPr>
              <a:t>uosi kotimaista.</a:t>
            </a:r>
          </a:p>
          <a:p>
            <a:pPr lvl="0"/>
            <a:r>
              <a:rPr lang="fi-FI" sz="2800" dirty="0" smtClean="0">
                <a:latin typeface="Corbel" panose="020B0503020204020204" pitchFamily="34" charset="0"/>
              </a:rPr>
              <a:t>5. Vaihtele viljalaatuja.</a:t>
            </a:r>
          </a:p>
          <a:p>
            <a:endParaRPr lang="fi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4360" y="476672"/>
            <a:ext cx="8472086" cy="1143000"/>
          </a:xfrm>
        </p:spPr>
        <p:txBody>
          <a:bodyPr/>
          <a:lstStyle/>
          <a:p>
            <a:r>
              <a:rPr lang="fi-FI" b="1" dirty="0" smtClean="0">
                <a:latin typeface="Maiandra GD" panose="020E0502030308020204" pitchFamily="34" charset="0"/>
              </a:rPr>
              <a:t>Miten saada tarpeeksi täysjyvää?</a:t>
            </a:r>
            <a:endParaRPr lang="fi-FI" b="1" dirty="0">
              <a:latin typeface="Maiandra GD" panose="020E0502030308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0814" y="1959674"/>
            <a:ext cx="6702749" cy="1684784"/>
          </a:xfrm>
        </p:spPr>
        <p:txBody>
          <a:bodyPr/>
          <a:lstStyle/>
          <a:p>
            <a:r>
              <a:rPr lang="fi-FI" sz="2800" dirty="0">
                <a:latin typeface="Corbel" panose="020B0503020204020204" pitchFamily="34" charset="0"/>
              </a:rPr>
              <a:t>Riittävän täysjyvän saannin </a:t>
            </a:r>
            <a:r>
              <a:rPr lang="fi-FI" sz="2800" dirty="0" smtClean="0">
                <a:latin typeface="Corbel" panose="020B0503020204020204" pitchFamily="34" charset="0"/>
              </a:rPr>
              <a:t>voit </a:t>
            </a:r>
            <a:r>
              <a:rPr lang="fi-FI" sz="2800" dirty="0">
                <a:latin typeface="Corbel" panose="020B0503020204020204" pitchFamily="34" charset="0"/>
              </a:rPr>
              <a:t>varmistaa nauttimalla päivän aterioilla esimerkiksi seuraavaa</a:t>
            </a:r>
            <a:r>
              <a:rPr lang="fi-FI" sz="2800" dirty="0" smtClean="0">
                <a:latin typeface="Corbel" panose="020B0503020204020204" pitchFamily="34" charset="0"/>
              </a:rPr>
              <a:t>:</a:t>
            </a:r>
          </a:p>
          <a:p>
            <a:endParaRPr lang="fi-FI" sz="2400" dirty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67544" y="3645024"/>
            <a:ext cx="8245718" cy="2052000"/>
          </a:xfrm>
          <a:prstGeom prst="rect">
            <a:avLst/>
          </a:prstGeom>
          <a:solidFill>
            <a:srgbClr val="F1E2BD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b="1" dirty="0" smtClean="0">
                <a:latin typeface="Maiandra GD" panose="020E0502030308020204" pitchFamily="34" charset="0"/>
              </a:rPr>
              <a:t>Aamiainen</a:t>
            </a:r>
            <a:r>
              <a:rPr lang="fi-FI" sz="2400" dirty="0" smtClean="0"/>
              <a:t>: </a:t>
            </a:r>
            <a:r>
              <a:rPr lang="fi-FI" sz="2400" dirty="0" smtClean="0">
                <a:latin typeface="Corbel" panose="020B0503020204020204" pitchFamily="34" charset="0"/>
              </a:rPr>
              <a:t>lautasellinen puuroa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b="1" dirty="0">
                <a:latin typeface="Maiandra GD" panose="020E0502030308020204" pitchFamily="34" charset="0"/>
              </a:rPr>
              <a:t>L</a:t>
            </a:r>
            <a:r>
              <a:rPr lang="fi-FI" sz="2400" b="1" dirty="0" smtClean="0">
                <a:latin typeface="Maiandra GD" panose="020E0502030308020204" pitchFamily="34" charset="0"/>
              </a:rPr>
              <a:t>ounas</a:t>
            </a:r>
            <a:r>
              <a:rPr lang="fi-FI" sz="2400" dirty="0" smtClean="0"/>
              <a:t>: </a:t>
            </a:r>
            <a:r>
              <a:rPr lang="fi-FI" sz="2400" dirty="0" smtClean="0">
                <a:latin typeface="Corbel" panose="020B0503020204020204" pitchFamily="34" charset="0"/>
              </a:rPr>
              <a:t>1 dl täysjyväpastaa ja pala täysjyväleipää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b="1" dirty="0">
                <a:latin typeface="Maiandra GD" panose="020E0502030308020204" pitchFamily="34" charset="0"/>
              </a:rPr>
              <a:t>V</a:t>
            </a:r>
            <a:r>
              <a:rPr lang="fi-FI" sz="2400" b="1" dirty="0" smtClean="0">
                <a:latin typeface="Maiandra GD" panose="020E0502030308020204" pitchFamily="34" charset="0"/>
              </a:rPr>
              <a:t>älipala</a:t>
            </a:r>
            <a:r>
              <a:rPr lang="fi-FI" sz="2400" dirty="0" smtClean="0"/>
              <a:t>: </a:t>
            </a:r>
            <a:r>
              <a:rPr lang="fi-FI" sz="2400" dirty="0" smtClean="0">
                <a:latin typeface="Corbel" panose="020B0503020204020204" pitchFamily="34" charset="0"/>
              </a:rPr>
              <a:t>pala murennettua täysjyvänäkkäriä jogurtin seassa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b="1" dirty="0">
                <a:latin typeface="Maiandra GD" panose="020E0502030308020204" pitchFamily="34" charset="0"/>
              </a:rPr>
              <a:t>P</a:t>
            </a:r>
            <a:r>
              <a:rPr lang="fi-FI" sz="2400" b="1" dirty="0" smtClean="0">
                <a:latin typeface="Maiandra GD" panose="020E0502030308020204" pitchFamily="34" charset="0"/>
              </a:rPr>
              <a:t>äivällinen</a:t>
            </a:r>
            <a:r>
              <a:rPr lang="fi-FI" sz="2400" dirty="0" smtClean="0"/>
              <a:t>: </a:t>
            </a:r>
            <a:r>
              <a:rPr lang="fi-FI" sz="2400" dirty="0" smtClean="0">
                <a:latin typeface="Corbel" panose="020B0503020204020204" pitchFamily="34" charset="0"/>
              </a:rPr>
              <a:t>2 dl täysjyväriisiä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b="1" dirty="0" smtClean="0">
                <a:latin typeface="Maiandra GD" panose="020E0502030308020204" pitchFamily="34" charset="0"/>
              </a:rPr>
              <a:t>Iltapala</a:t>
            </a:r>
            <a:r>
              <a:rPr lang="fi-FI" sz="2400" dirty="0" smtClean="0"/>
              <a:t>: </a:t>
            </a:r>
            <a:r>
              <a:rPr lang="fi-FI" sz="2400" dirty="0" smtClean="0">
                <a:latin typeface="Corbel" panose="020B0503020204020204" pitchFamily="34" charset="0"/>
              </a:rPr>
              <a:t>1-2 palaa täysjyväruisleipää</a:t>
            </a:r>
          </a:p>
          <a:p>
            <a:endParaRPr lang="fi-FI" dirty="0"/>
          </a:p>
        </p:txBody>
      </p:sp>
      <p:pic>
        <p:nvPicPr>
          <p:cNvPr id="5" name="Picture 4" descr="kaksiruispal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30" y="1988840"/>
            <a:ext cx="2395651" cy="14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566168"/>
              </p:ext>
            </p:extLst>
          </p:nvPr>
        </p:nvGraphicFramePr>
        <p:xfrm>
          <a:off x="179512" y="1052736"/>
          <a:ext cx="8784976" cy="4885102"/>
        </p:xfrm>
        <a:graphic>
          <a:graphicData uri="http://schemas.openxmlformats.org/drawingml/2006/table">
            <a:tbl>
              <a:tblPr/>
              <a:tblGrid>
                <a:gridCol w="959703"/>
                <a:gridCol w="2140877"/>
                <a:gridCol w="3100580"/>
                <a:gridCol w="2583816"/>
              </a:tblGrid>
              <a:tr h="936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VILJA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2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VAIKUTTAVA OSA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2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TERVEYSVÄITE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2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EHDOT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298"/>
                    </a:solidFill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Kaura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2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β-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glukaanit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Edistää veren kolesterolitasojen pysymistä normaalina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 g β-glukaania/ annos ja saanti 3 g/vrk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</a:tr>
              <a:tr h="380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Ohra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66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Kaura</a:t>
                      </a:r>
                      <a:r>
                        <a:rPr lang="fi-F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2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β-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glukaanit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Auttaa vähentämään veren glukoosipitoisuuden kohoamista  aterian yhteydessä.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 g β-glukaania/ 30 g imeytyvää hiilihydraattia ja nautitaan osana ateriaa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</a:tr>
              <a:tr h="405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Ohra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66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Kaura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2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Jyvän kuitu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Edistää suoliston toimintaa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Runsaskuituinen elintarvike, kuitua &gt; 6 g/ 100 g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</a:tr>
              <a:tr h="517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Ohra  Vehnä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772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Ruis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Ruiskuitu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Edistää suoliston toimintaa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Runsaskuituinen elintarvike, kuitua &gt; 6 g/ 100 g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</a:tr>
              <a:tr h="772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Vehnä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Lesekuitu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Edistää suoliston toimintaa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Runsaskuituinen elintarvike ja nautitaan 10g/ vrk </a:t>
                      </a:r>
                    </a:p>
                  </a:txBody>
                  <a:tcPr marL="6783" marR="6783" marT="67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2BD"/>
                    </a:solidFill>
                  </a:tcPr>
                </a:tc>
              </a:tr>
            </a:tbl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43000"/>
          </a:xfrm>
        </p:spPr>
        <p:txBody>
          <a:bodyPr/>
          <a:lstStyle/>
          <a:p>
            <a:r>
              <a:rPr lang="fi-FI" sz="4000" b="1" dirty="0" smtClean="0">
                <a:latin typeface="Maiandra GD" panose="020E0502030308020204" pitchFamily="34" charset="0"/>
              </a:rPr>
              <a:t>Terveysväittämiä täysjyvään liittyen</a:t>
            </a:r>
            <a:r>
              <a:rPr lang="fi-FI" b="1" dirty="0" smtClean="0">
                <a:latin typeface="Maiandra GD" panose="020E0502030308020204" pitchFamily="34" charset="0"/>
              </a:rPr>
              <a:t/>
            </a:r>
            <a:br>
              <a:rPr lang="fi-FI" b="1" dirty="0" smtClean="0">
                <a:latin typeface="Maiandra GD" panose="020E0502030308020204" pitchFamily="34" charset="0"/>
              </a:rPr>
            </a:br>
            <a:endParaRPr lang="fi-FI" b="1" dirty="0">
              <a:latin typeface="Maiandra GD" panose="020E0502030308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24744"/>
            <a:ext cx="8301608" cy="4741987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47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b="1" dirty="0" smtClean="0">
                <a:latin typeface="Maiandra GD" panose="020E0502030308020204" pitchFamily="34" charset="0"/>
              </a:rPr>
              <a:t>Mitä on täysjyvä?</a:t>
            </a:r>
            <a:endParaRPr lang="fi-FI" sz="4800" b="1" dirty="0">
              <a:latin typeface="Maiandra GD" panose="020E0502030308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43808" y="1772816"/>
            <a:ext cx="6120680" cy="3672408"/>
          </a:xfrm>
          <a:solidFill>
            <a:srgbClr val="F1E2BD"/>
          </a:solidFill>
          <a:ln>
            <a:noFill/>
          </a:ln>
        </p:spPr>
        <p:txBody>
          <a:bodyPr/>
          <a:lstStyle/>
          <a:p>
            <a:pPr lvl="0"/>
            <a:r>
              <a:rPr lang="fi-FI" sz="2800" dirty="0">
                <a:latin typeface="Corbel" panose="020B0503020204020204" pitchFamily="34" charset="0"/>
              </a:rPr>
              <a:t>Täysjyvävilja koostuu ehjistä, jauhetuista, rikotuista tai litistetyistä jyvistä, josta on ensin kuorittu syötäväksi kelpaamattomat osat pois. </a:t>
            </a:r>
            <a:endParaRPr lang="fi-FI" sz="2800" dirty="0" smtClean="0">
              <a:latin typeface="Corbel" panose="020B0503020204020204" pitchFamily="34" charset="0"/>
            </a:endParaRPr>
          </a:p>
          <a:p>
            <a:pPr lvl="0"/>
            <a:r>
              <a:rPr lang="fi-FI" sz="2800" dirty="0" smtClean="0">
                <a:latin typeface="Corbel" panose="020B0503020204020204" pitchFamily="34" charset="0"/>
              </a:rPr>
              <a:t>Jyvän </a:t>
            </a:r>
            <a:r>
              <a:rPr lang="fi-FI" sz="2800" dirty="0">
                <a:latin typeface="Corbel" panose="020B0503020204020204" pitchFamily="34" charset="0"/>
              </a:rPr>
              <a:t>rakenteellisia pääosia (</a:t>
            </a:r>
            <a:r>
              <a:rPr lang="fi-FI" sz="2800" dirty="0" err="1" smtClean="0">
                <a:latin typeface="Corbel" panose="020B0503020204020204" pitchFamily="34" charset="0"/>
              </a:rPr>
              <a:t>endospermia</a:t>
            </a:r>
            <a:r>
              <a:rPr lang="fi-FI" sz="2800" dirty="0" smtClean="0">
                <a:latin typeface="Corbel" panose="020B0503020204020204" pitchFamily="34" charset="0"/>
              </a:rPr>
              <a:t>, </a:t>
            </a:r>
            <a:r>
              <a:rPr lang="fi-FI" sz="2800" dirty="0">
                <a:latin typeface="Corbel" panose="020B0503020204020204" pitchFamily="34" charset="0"/>
              </a:rPr>
              <a:t>alkiota ja kuorta) on oltava samassa suhteessa kuin ehjässä jyvässä.</a:t>
            </a:r>
          </a:p>
          <a:p>
            <a:endParaRPr lang="fi-FI" dirty="0"/>
          </a:p>
        </p:txBody>
      </p:sp>
      <p:pic>
        <p:nvPicPr>
          <p:cNvPr id="6" name="Picture 3" descr="Viljan jyvän poikkileikkaus tekstein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0" y="2060848"/>
            <a:ext cx="2735196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b="1" dirty="0" smtClean="0">
                <a:latin typeface="Maiandra GD" panose="020E0502030308020204" pitchFamily="34" charset="0"/>
              </a:rPr>
              <a:t>Täysjyvätuotteet</a:t>
            </a:r>
            <a:endParaRPr lang="fi-FI" sz="4800" b="1" dirty="0">
              <a:latin typeface="Maiandra GD" panose="020E0502030308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2829" y="3356992"/>
            <a:ext cx="6978360" cy="2376264"/>
          </a:xfrm>
        </p:spPr>
        <p:txBody>
          <a:bodyPr/>
          <a:lstStyle/>
          <a:p>
            <a:r>
              <a:rPr lang="fi-FI" sz="2800" b="1" dirty="0">
                <a:latin typeface="Corbel" panose="020B0503020204020204" pitchFamily="34" charset="0"/>
              </a:rPr>
              <a:t>Täysjyväjauho</a:t>
            </a:r>
            <a:r>
              <a:rPr lang="fi-FI" sz="2800" dirty="0">
                <a:latin typeface="Corbel" panose="020B0503020204020204" pitchFamily="34" charset="0"/>
              </a:rPr>
              <a:t> on jauhettu kokonaisista </a:t>
            </a:r>
            <a:r>
              <a:rPr lang="fi-FI" sz="2800" dirty="0" smtClean="0">
                <a:latin typeface="Corbel" panose="020B0503020204020204" pitchFamily="34" charset="0"/>
              </a:rPr>
              <a:t>jyvistä.  </a:t>
            </a:r>
          </a:p>
          <a:p>
            <a:pPr lvl="2"/>
            <a:r>
              <a:rPr lang="fi-FI" dirty="0" smtClean="0">
                <a:latin typeface="Corbel" panose="020B0503020204020204" pitchFamily="34" charset="0"/>
              </a:rPr>
              <a:t>Mm. täysjyväruisjauho &amp; täysjyvävehnäjauho eli grahamjauho</a:t>
            </a:r>
            <a:endParaRPr lang="fi-FI" dirty="0">
              <a:latin typeface="Corbel" panose="020B0503020204020204" pitchFamily="34" charset="0"/>
            </a:endParaRPr>
          </a:p>
          <a:p>
            <a:pPr lvl="2"/>
            <a:r>
              <a:rPr lang="fi-FI" b="1" dirty="0">
                <a:latin typeface="Corbel" panose="020B0503020204020204" pitchFamily="34" charset="0"/>
              </a:rPr>
              <a:t>T</a:t>
            </a:r>
            <a:r>
              <a:rPr lang="fi-FI" b="1" dirty="0" smtClean="0">
                <a:latin typeface="Corbel" panose="020B0503020204020204" pitchFamily="34" charset="0"/>
              </a:rPr>
              <a:t>äysjyväleipä</a:t>
            </a:r>
            <a:r>
              <a:rPr lang="fi-FI" dirty="0" smtClean="0">
                <a:latin typeface="Corbel" panose="020B0503020204020204" pitchFamily="34" charset="0"/>
              </a:rPr>
              <a:t> </a:t>
            </a:r>
            <a:r>
              <a:rPr lang="fi-FI" dirty="0">
                <a:latin typeface="Corbel" panose="020B0503020204020204" pitchFamily="34" charset="0"/>
              </a:rPr>
              <a:t>on tehty </a:t>
            </a:r>
            <a:r>
              <a:rPr lang="fi-FI" dirty="0" smtClean="0">
                <a:latin typeface="Corbel" panose="020B0503020204020204" pitchFamily="34" charset="0"/>
              </a:rPr>
              <a:t>täysjyväjauhosta</a:t>
            </a:r>
          </a:p>
          <a:p>
            <a:pPr lvl="2"/>
            <a:endParaRPr lang="fi-FI" dirty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539552" y="1700808"/>
            <a:ext cx="5832648" cy="1476000"/>
          </a:xfrm>
          <a:prstGeom prst="rect">
            <a:avLst/>
          </a:prstGeom>
          <a:solidFill>
            <a:srgbClr val="F1E2BD"/>
          </a:solidFill>
        </p:spPr>
        <p:txBody>
          <a:bodyPr wrap="square" rtlCol="0">
            <a:spAutoFit/>
          </a:bodyPr>
          <a:lstStyle/>
          <a:p>
            <a:pPr lvl="0"/>
            <a:r>
              <a:rPr lang="fi-FI" sz="2800" dirty="0" smtClean="0">
                <a:latin typeface="Corbel" panose="020B0503020204020204" pitchFamily="34" charset="0"/>
              </a:rPr>
              <a:t>”Täysjyvä” termiä saa käyttää vain tuotteissa, joissa viljaraaka-aineiden määrästä vähintään </a:t>
            </a:r>
            <a:r>
              <a:rPr lang="fi-FI" sz="2800" b="1" dirty="0" smtClean="0">
                <a:latin typeface="Corbel" panose="020B0503020204020204" pitchFamily="34" charset="0"/>
              </a:rPr>
              <a:t>50%</a:t>
            </a:r>
            <a:r>
              <a:rPr lang="fi-FI" sz="2800" dirty="0" smtClean="0">
                <a:latin typeface="Corbel" panose="020B0503020204020204" pitchFamily="34" charset="0"/>
              </a:rPr>
              <a:t> on täysjyvää. </a:t>
            </a:r>
          </a:p>
          <a:p>
            <a:endParaRPr lang="fi-FI" dirty="0">
              <a:latin typeface="Corbel" panose="020B0503020204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944216" cy="49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 smtClean="0">
                <a:latin typeface="Maiandra GD" panose="020E0502030308020204" pitchFamily="34" charset="0"/>
              </a:rPr>
              <a:t>Täysjyvä osana terveellistä ruokavaliota</a:t>
            </a:r>
            <a:endParaRPr lang="fi-FI" sz="4000" b="1" dirty="0">
              <a:latin typeface="Maiandra GD" panose="020E0502030308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5406" y="1682760"/>
            <a:ext cx="6419056" cy="3196952"/>
          </a:xfrm>
        </p:spPr>
        <p:txBody>
          <a:bodyPr/>
          <a:lstStyle/>
          <a:p>
            <a:r>
              <a:rPr lang="fi-FI" sz="2400" dirty="0" smtClean="0">
                <a:latin typeface="Corbel" panose="020B0503020204020204" pitchFamily="34" charset="0"/>
              </a:rPr>
              <a:t>Täysjyvä </a:t>
            </a:r>
            <a:r>
              <a:rPr lang="fi-FI" sz="2400" dirty="0">
                <a:latin typeface="Corbel" panose="020B0503020204020204" pitchFamily="34" charset="0"/>
              </a:rPr>
              <a:t>on erinomainen kuidun lähde ja samalla siitä saa </a:t>
            </a:r>
            <a:r>
              <a:rPr lang="fi-FI" sz="2400" dirty="0" smtClean="0">
                <a:latin typeface="Corbel" panose="020B0503020204020204" pitchFamily="34" charset="0"/>
              </a:rPr>
              <a:t>myös vitamiineja</a:t>
            </a:r>
            <a:r>
              <a:rPr lang="fi-FI" sz="2400" dirty="0">
                <a:latin typeface="Corbel" panose="020B0503020204020204" pitchFamily="34" charset="0"/>
              </a:rPr>
              <a:t>, kivennäisaineita sekä fenolisia yhdisteitä, jotka toimivat elimistössä antioksidantteina. </a:t>
            </a:r>
            <a:endParaRPr lang="fi-FI" sz="2400" dirty="0" smtClean="0">
              <a:latin typeface="Corbel" panose="020B0503020204020204" pitchFamily="34" charset="0"/>
            </a:endParaRPr>
          </a:p>
          <a:p>
            <a:endParaRPr lang="fi-FI" sz="2400" dirty="0" smtClean="0">
              <a:latin typeface="Corbel" panose="020B0503020204020204" pitchFamily="34" charset="0"/>
            </a:endParaRPr>
          </a:p>
          <a:p>
            <a:r>
              <a:rPr lang="fi-FI" sz="2400" dirty="0" smtClean="0">
                <a:latin typeface="Corbel" panose="020B0503020204020204" pitchFamily="34" charset="0"/>
              </a:rPr>
              <a:t>Täysjyväviljassa </a:t>
            </a:r>
            <a:r>
              <a:rPr lang="fi-FI" sz="2400" dirty="0">
                <a:latin typeface="Corbel" panose="020B0503020204020204" pitchFamily="34" charset="0"/>
              </a:rPr>
              <a:t>on noin </a:t>
            </a:r>
            <a:r>
              <a:rPr lang="fi-FI" sz="2400" b="1" dirty="0">
                <a:latin typeface="Corbel" panose="020B0503020204020204" pitchFamily="34" charset="0"/>
              </a:rPr>
              <a:t>80 %:a </a:t>
            </a:r>
            <a:r>
              <a:rPr lang="fi-FI" sz="2400" dirty="0">
                <a:latin typeface="Corbel" panose="020B0503020204020204" pitchFamily="34" charset="0"/>
              </a:rPr>
              <a:t>enemmän kuitua kuin valkoisissa </a:t>
            </a:r>
            <a:r>
              <a:rPr lang="fi-FI" sz="2400" dirty="0" smtClean="0">
                <a:latin typeface="Corbel" panose="020B0503020204020204" pitchFamily="34" charset="0"/>
              </a:rPr>
              <a:t>jauhoissa.</a:t>
            </a:r>
            <a:endParaRPr lang="fi-FI" sz="1800" dirty="0" smtClean="0">
              <a:latin typeface="Corbel" panose="020B0503020204020204" pitchFamily="34" charset="0"/>
            </a:endParaRPr>
          </a:p>
          <a:p>
            <a:endParaRPr lang="fi-FI" sz="1600" dirty="0">
              <a:latin typeface="Corbel" panose="020B0503020204020204" pitchFamily="34" charset="0"/>
            </a:endParaRPr>
          </a:p>
        </p:txBody>
      </p:sp>
      <p:pic>
        <p:nvPicPr>
          <p:cNvPr id="6" name="Picture 6" descr="1094-rukiin-ja-vehnan-tah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62" y="1556792"/>
            <a:ext cx="22463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395536" y="4869159"/>
            <a:ext cx="8280920" cy="972000"/>
          </a:xfrm>
          <a:prstGeom prst="rect">
            <a:avLst/>
          </a:prstGeom>
          <a:solidFill>
            <a:srgbClr val="F1E2BD"/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fi-FI" sz="2400" dirty="0" smtClean="0">
                <a:latin typeface="Corbel" panose="020B0503020204020204" pitchFamily="34" charset="0"/>
              </a:rPr>
              <a:t>Viljavalmisteita suositellaan käytettävän päivittäin 6 - 9 annosta. Vähintään puolet käytetystä määrästä tulisi olla täysjyväviljaa. </a:t>
            </a:r>
          </a:p>
          <a:p>
            <a:endParaRPr lang="fi-FI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Maiandra GD" panose="020E0502030308020204" pitchFamily="34" charset="0"/>
              </a:rPr>
              <a:t>Täysjyvässä on runsaasti ravintoaineita</a:t>
            </a:r>
            <a:endParaRPr lang="fi-FI" b="1" dirty="0">
              <a:latin typeface="Maiandra GD" panose="020E0502030308020204" pitchFamily="34" charset="0"/>
            </a:endParaRPr>
          </a:p>
        </p:txBody>
      </p:sp>
      <p:pic>
        <p:nvPicPr>
          <p:cNvPr id="4" name="Picture 3" descr="mitä leipä 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556792"/>
            <a:ext cx="7907553" cy="4617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8875"/>
            <a:ext cx="2290972" cy="364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1143000"/>
          </a:xfrm>
        </p:spPr>
        <p:txBody>
          <a:bodyPr/>
          <a:lstStyle/>
          <a:p>
            <a:r>
              <a:rPr lang="fi-FI" b="1" dirty="0" smtClean="0">
                <a:latin typeface="Maiandra GD" panose="020E0502030308020204" pitchFamily="34" charset="0"/>
              </a:rPr>
              <a:t>Täysjyvävilja vaikuttaa terveyteen</a:t>
            </a:r>
            <a:endParaRPr lang="fi-FI" b="1" dirty="0">
              <a:latin typeface="Maiandra GD" panose="020E0502030308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484784"/>
            <a:ext cx="8352928" cy="1684783"/>
          </a:xfrm>
        </p:spPr>
        <p:txBody>
          <a:bodyPr/>
          <a:lstStyle/>
          <a:p>
            <a:r>
              <a:rPr lang="fi-FI" sz="2800" dirty="0" smtClean="0">
                <a:latin typeface="Corbel" panose="020B0503020204020204" pitchFamily="34" charset="0"/>
              </a:rPr>
              <a:t>Täysjyväleipä on terveellistä, sillä se sisältää paljon suojaravintoaineita ja varsinkin kuitua.</a:t>
            </a:r>
          </a:p>
          <a:p>
            <a:pPr lvl="2"/>
            <a:r>
              <a:rPr lang="fi-FI" dirty="0" smtClean="0">
                <a:latin typeface="Corbel" panose="020B0503020204020204" pitchFamily="34" charset="0"/>
              </a:rPr>
              <a:t>Eri viljojen ominaisuudet ja terveysvaikutukset vaihtelevat, kannattaa siis syödä vaihtelevasti eri viljalajeja!</a:t>
            </a:r>
          </a:p>
          <a:p>
            <a:pPr lvl="2"/>
            <a:endParaRPr lang="fi-FI" sz="1800" dirty="0">
              <a:latin typeface="Corbel" panose="020B050302020402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491880" y="3717032"/>
            <a:ext cx="4781840" cy="2016000"/>
          </a:xfrm>
          <a:prstGeom prst="rect">
            <a:avLst/>
          </a:prstGeom>
          <a:solidFill>
            <a:srgbClr val="F1E2BD"/>
          </a:solidFill>
        </p:spPr>
        <p:txBody>
          <a:bodyPr wrap="square" rtlCol="0">
            <a:spAutoFit/>
          </a:bodyPr>
          <a:lstStyle/>
          <a:p>
            <a:r>
              <a:rPr lang="fi-FI" sz="2400" dirty="0" smtClean="0">
                <a:latin typeface="Corbel" panose="020B0503020204020204" pitchFamily="34" charset="0"/>
              </a:rPr>
              <a:t>Täysjyväviljan käytön lisääminen on yhteydessä suolistoterveyteen, pienempään painoindeksiin, veren rasva-arvojen parantumiseen ja insuliinin parempaan tuottoon. </a:t>
            </a:r>
            <a:endParaRPr lang="fi-FI" sz="2400" b="1" dirty="0" smtClean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5269" y="188640"/>
            <a:ext cx="8507844" cy="1143000"/>
          </a:xfrm>
        </p:spPr>
        <p:txBody>
          <a:bodyPr/>
          <a:lstStyle/>
          <a:p>
            <a:r>
              <a:rPr lang="fi-FI" b="1" dirty="0" smtClean="0">
                <a:latin typeface="Maiandra GD" panose="020E0502030308020204" pitchFamily="34" charset="0"/>
              </a:rPr>
              <a:t>Täysjyvävilja vaikuttaa terveyteen</a:t>
            </a:r>
            <a:endParaRPr lang="fi-FI" b="1" dirty="0">
              <a:latin typeface="Maiandra GD" panose="020E0502030308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3" y="1268760"/>
            <a:ext cx="26258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2000" b="1" dirty="0">
                <a:latin typeface="Corbel" panose="020B0503020204020204" pitchFamily="34" charset="0"/>
              </a:rPr>
              <a:t>Auttaa painonhallinnassa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srgbClr val="000000"/>
                </a:solidFill>
                <a:latin typeface="Corbel" panose="020B0503020204020204" pitchFamily="34" charset="0"/>
              </a:rPr>
              <a:t>Kuitupitoinen vilja sulaa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srgbClr val="000000"/>
                </a:solidFill>
                <a:latin typeface="Corbel" panose="020B0503020204020204" pitchFamily="34" charset="0"/>
              </a:rPr>
              <a:t>hitaasti ja pitää kylläisenä pitkään. Kuiduissa ei ole kaloreita.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63125" y="3228658"/>
            <a:ext cx="2880875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Vilja pienentää sairastumisriskiä </a:t>
            </a:r>
            <a:r>
              <a:rPr lang="fi-FI" altLang="fi-FI" sz="2000" dirty="0">
                <a:solidFill>
                  <a:srgbClr val="000000"/>
                </a:solidFill>
                <a:latin typeface="Corbel" panose="020B0503020204020204" pitchFamily="34" charset="0"/>
              </a:rPr>
              <a:t>s</a:t>
            </a:r>
            <a:r>
              <a:rPr lang="fi-FI" altLang="fi-FI" dirty="0">
                <a:solidFill>
                  <a:srgbClr val="000000"/>
                </a:solidFill>
                <a:latin typeface="Corbel" panose="020B0503020204020204" pitchFamily="34" charset="0"/>
              </a:rPr>
              <a:t>ydän- ja verisuonitauteihin ja tyypin 2 diabetekseen</a:t>
            </a:r>
            <a:r>
              <a:rPr lang="fi-FI" altLang="fi-FI" sz="2000" dirty="0">
                <a:solidFill>
                  <a:srgbClr val="000000"/>
                </a:solidFill>
                <a:latin typeface="Corbel" panose="020B0503020204020204" pitchFamily="34" charset="0"/>
              </a:rPr>
              <a:t>. </a:t>
            </a:r>
            <a:r>
              <a:rPr lang="fi-FI" altLang="fi-FI" dirty="0">
                <a:solidFill>
                  <a:srgbClr val="000000"/>
                </a:solidFill>
                <a:latin typeface="Corbel" panose="020B0503020204020204" pitchFamily="34" charset="0"/>
              </a:rPr>
              <a:t>Kuidut alentavat veren kolesterolia poistamalla sitä mukanaan elimistöstä.</a:t>
            </a:r>
            <a:endParaRPr lang="fi-FI" altLang="fi-FI" sz="20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073" y="3099045"/>
            <a:ext cx="275773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Auttaa jaksamaan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srgbClr val="000000"/>
                </a:solidFill>
                <a:latin typeface="Corbel" panose="020B0503020204020204" pitchFamily="34" charset="0"/>
              </a:rPr>
              <a:t>Viljasta saa hyvää energiaa,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srgbClr val="000000"/>
                </a:solidFill>
                <a:latin typeface="Corbel" panose="020B0503020204020204" pitchFamily="34" charset="0"/>
              </a:rPr>
              <a:t>verensokeri pysyy tasaisena.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63125" y="1705164"/>
            <a:ext cx="233947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Viljan B-vitamiinit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srgbClr val="000000"/>
                </a:solidFill>
                <a:latin typeface="Corbel" panose="020B0503020204020204" pitchFamily="34" charset="0"/>
              </a:rPr>
              <a:t>säätelevät ruokahalua ja pitävät yllä vireyttä ja keskittymiskykyä.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023" y="4633368"/>
            <a:ext cx="275773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Viljan kivennäisaineet hoitavat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srgbClr val="000000"/>
                </a:solidFill>
                <a:latin typeface="Corbel" panose="020B0503020204020204" pitchFamily="34" charset="0"/>
              </a:rPr>
              <a:t>hermostoa, lihaksia, kynsiä, ihoa ja hiuksia.</a:t>
            </a:r>
            <a:endParaRPr lang="fi-FI" altLang="fi-FI" sz="20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13" y="1484784"/>
            <a:ext cx="3333804" cy="41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87130" y="488019"/>
            <a:ext cx="6456870" cy="1143000"/>
          </a:xfrm>
        </p:spPr>
        <p:txBody>
          <a:bodyPr/>
          <a:lstStyle/>
          <a:p>
            <a:r>
              <a:rPr lang="fi-FI" sz="4800" b="1" dirty="0" smtClean="0">
                <a:latin typeface="Maiandra GD" panose="020E0502030308020204" pitchFamily="34" charset="0"/>
              </a:rPr>
              <a:t>Mitä on kuitu?</a:t>
            </a:r>
            <a:endParaRPr lang="fi-FI" sz="4800" b="1" dirty="0">
              <a:latin typeface="Maiandra GD" panose="020E0502030308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2060848"/>
            <a:ext cx="8547070" cy="4032448"/>
          </a:xfrm>
        </p:spPr>
        <p:txBody>
          <a:bodyPr/>
          <a:lstStyle/>
          <a:p>
            <a:r>
              <a:rPr lang="fi-FI" altLang="fi-FI" sz="2400" dirty="0" smtClean="0">
                <a:latin typeface="Corbel" panose="020B0503020204020204" pitchFamily="34" charset="0"/>
              </a:rPr>
              <a:t>Kuitu eli </a:t>
            </a:r>
            <a:r>
              <a:rPr lang="fi-FI" altLang="fi-FI" sz="2400" b="1" dirty="0" smtClean="0">
                <a:latin typeface="Corbel" panose="020B0503020204020204" pitchFamily="34" charset="0"/>
              </a:rPr>
              <a:t>ravintokuitu</a:t>
            </a:r>
            <a:r>
              <a:rPr lang="fi-FI" altLang="fi-FI" sz="2400" dirty="0" smtClean="0">
                <a:latin typeface="Corbel" panose="020B0503020204020204" pitchFamily="34" charset="0"/>
              </a:rPr>
              <a:t> on kasviperäisen ravinnon hiilihydraattiosa, joka ei hajoa eikä imeydy ohutsuolesta. </a:t>
            </a:r>
          </a:p>
          <a:p>
            <a:endParaRPr lang="fi-FI" altLang="fi-FI" sz="2400" dirty="0" smtClean="0">
              <a:latin typeface="Corbel" panose="020B0503020204020204" pitchFamily="34" charset="0"/>
            </a:endParaRPr>
          </a:p>
          <a:p>
            <a:r>
              <a:rPr lang="fi-FI" altLang="fi-FI" sz="2400" dirty="0" smtClean="0">
                <a:latin typeface="Corbel" panose="020B0503020204020204" pitchFamily="34" charset="0"/>
              </a:rPr>
              <a:t>Veteen liukenematon kuitu </a:t>
            </a:r>
            <a:r>
              <a:rPr lang="fi-FI" altLang="fi-FI" sz="2400" b="1" dirty="0" smtClean="0">
                <a:latin typeface="Corbel" panose="020B0503020204020204" pitchFamily="34" charset="0"/>
              </a:rPr>
              <a:t>täyttää vatsan</a:t>
            </a:r>
            <a:r>
              <a:rPr lang="fi-FI" altLang="fi-FI" sz="2400" dirty="0" smtClean="0">
                <a:latin typeface="Corbel" panose="020B0503020204020204" pitchFamily="34" charset="0"/>
              </a:rPr>
              <a:t>, koska se sitoo vettä ja turpoaa. Veteen liukeneva kuitu </a:t>
            </a:r>
            <a:r>
              <a:rPr lang="fi-FI" altLang="fi-FI" sz="2400" b="1" dirty="0" smtClean="0">
                <a:latin typeface="Corbel" panose="020B0503020204020204" pitchFamily="34" charset="0"/>
              </a:rPr>
              <a:t>hidastaa mahalaukun tyhjenemistä</a:t>
            </a:r>
            <a:r>
              <a:rPr lang="fi-FI" altLang="fi-FI" sz="2400" dirty="0" smtClean="0">
                <a:latin typeface="Corbel" panose="020B0503020204020204" pitchFamily="34" charset="0"/>
              </a:rPr>
              <a:t>.</a:t>
            </a:r>
          </a:p>
          <a:p>
            <a:endParaRPr lang="fi-FI" altLang="fi-FI" sz="2400" dirty="0" smtClean="0">
              <a:latin typeface="Corbel" panose="020B0503020204020204" pitchFamily="34" charset="0"/>
            </a:endParaRPr>
          </a:p>
          <a:p>
            <a:r>
              <a:rPr lang="fi-FI" altLang="fi-FI" sz="2400" dirty="0" smtClean="0">
                <a:latin typeface="Corbel" panose="020B0503020204020204" pitchFamily="34" charset="0"/>
              </a:rPr>
              <a:t>Kuitupitoinen ruoka lisää ulostemassaa ja </a:t>
            </a:r>
            <a:r>
              <a:rPr lang="fi-FI" altLang="fi-FI" sz="2400" b="1" dirty="0" smtClean="0">
                <a:latin typeface="Corbel" panose="020B0503020204020204" pitchFamily="34" charset="0"/>
              </a:rPr>
              <a:t>suoli toimii nopeammin</a:t>
            </a:r>
            <a:r>
              <a:rPr lang="fi-FI" altLang="fi-FI" sz="2400" dirty="0" smtClean="0">
                <a:latin typeface="Corbel" panose="020B0503020204020204" pitchFamily="34" charset="0"/>
              </a:rPr>
              <a:t>. Kuitu </a:t>
            </a:r>
            <a:r>
              <a:rPr lang="fi-FI" altLang="fi-FI" sz="2400" b="1" dirty="0" smtClean="0">
                <a:latin typeface="Corbel" panose="020B0503020204020204" pitchFamily="34" charset="0"/>
              </a:rPr>
              <a:t>hoitaa myös suoliston hyviä bakteereita</a:t>
            </a:r>
            <a:r>
              <a:rPr lang="fi-FI" altLang="fi-FI" sz="2400" dirty="0" smtClean="0">
                <a:latin typeface="Corbel" panose="020B0503020204020204" pitchFamily="34" charset="0"/>
              </a:rPr>
              <a:t>.</a:t>
            </a:r>
          </a:p>
          <a:p>
            <a:endParaRPr lang="fi-FI" dirty="0">
              <a:latin typeface="Corbel" panose="020B0503020204020204" pitchFamily="34" charset="0"/>
            </a:endParaRPr>
          </a:p>
        </p:txBody>
      </p:sp>
      <p:pic>
        <p:nvPicPr>
          <p:cNvPr id="4" name="Picture 5" descr="ryvit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0564"/>
            <a:ext cx="2780842" cy="14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altLang="fi-FI" sz="4800" b="1" dirty="0">
                <a:latin typeface="Maiandra GD" panose="020E0502030308020204" pitchFamily="34" charset="0"/>
              </a:rPr>
              <a:t>Kuidun eri vaikutukset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29600" cy="4427241"/>
          </a:xfrm>
          <a:prstGeom prst="rect">
            <a:avLst/>
          </a:prstGeom>
          <a:solidFill>
            <a:srgbClr val="F1E2BD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Leipä pähkinänkuoressa">
  <a:themeElements>
    <a:clrScheme name="Leipatiedo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ipatiedo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ipatiedo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 Leipä pähkinänkuoressa</Template>
  <TotalTime>6026</TotalTime>
  <Words>640</Words>
  <Application>Microsoft Office PowerPoint</Application>
  <PresentationFormat>Näytössä katseltava diaesitys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8 Leipä pähkinänkuoressa</vt:lpstr>
      <vt:lpstr>PowerPoint-esitys</vt:lpstr>
      <vt:lpstr>Mitä on täysjyvä?</vt:lpstr>
      <vt:lpstr>Täysjyvätuotteet</vt:lpstr>
      <vt:lpstr>Täysjyvä osana terveellistä ruokavaliota</vt:lpstr>
      <vt:lpstr>Täysjyvässä on runsaasti ravintoaineita</vt:lpstr>
      <vt:lpstr>Täysjyvävilja vaikuttaa terveyteen</vt:lpstr>
      <vt:lpstr>Täysjyvävilja vaikuttaa terveyteen</vt:lpstr>
      <vt:lpstr>Mitä on kuitu?</vt:lpstr>
      <vt:lpstr>Kuidun eri vaikutukset </vt:lpstr>
      <vt:lpstr>Ravintokuitu</vt:lpstr>
      <vt:lpstr>Ravintokuidun lähteet ennen ja nyt</vt:lpstr>
      <vt:lpstr>Mistä saa eniten kuitua?</vt:lpstr>
      <vt:lpstr>Neuvoja </vt:lpstr>
      <vt:lpstr>Miten saada tarpeeksi täysjyvää?</vt:lpstr>
      <vt:lpstr>Terveysväittämiä täysjyvään liittyen </vt:lpstr>
    </vt:vector>
  </TitlesOfParts>
  <Company>EK liittoyhteiso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Hokkanen Anu</dc:creator>
  <cp:lastModifiedBy>Hokkanen Anu</cp:lastModifiedBy>
  <cp:revision>46</cp:revision>
  <dcterms:created xsi:type="dcterms:W3CDTF">2016-05-03T10:24:09Z</dcterms:created>
  <dcterms:modified xsi:type="dcterms:W3CDTF">2016-06-03T12:16:18Z</dcterms:modified>
</cp:coreProperties>
</file>