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83" r:id="rId2"/>
    <p:sldId id="285" r:id="rId3"/>
    <p:sldId id="281" r:id="rId4"/>
    <p:sldId id="280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D3AA"/>
    <a:srgbClr val="6FC38B"/>
    <a:srgbClr val="3D935A"/>
    <a:srgbClr val="E2FCD0"/>
    <a:srgbClr val="D2FAE2"/>
    <a:srgbClr val="FFFFFF"/>
    <a:srgbClr val="357F4E"/>
    <a:srgbClr val="2D6D42"/>
    <a:srgbClr val="225433"/>
    <a:srgbClr val="DB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DFA86-4FA6-49BA-ABC5-65C17F65E96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6769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2873B-C1CE-4178-B721-EE67B475558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77288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E9FCB-5C85-47A1-B25E-DA5B52FFF1A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9772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39944-587C-49E7-B024-DF8AA3F7FBF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206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2FABE-BF14-4829-A17C-890FE135A9C9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478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4218F-A593-4C58-89C2-0415870E241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0753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007E8-B595-40B2-9749-E7D92A519764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8580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441CE-171B-4913-BD7F-758406399C80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77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C91D1-4907-4A71-A3C9-CB9EEFA0A17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438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2D4EA-CBA7-4975-92EC-569549399D0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1022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03A58-1FA0-4BDC-8F79-13C46ADFF34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0640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Muokkaa tekstin perustyylejä napsauttamalla</a:t>
            </a:r>
          </a:p>
          <a:p>
            <a:pPr lvl="1"/>
            <a:r>
              <a:rPr lang="fi-FI" altLang="fi-FI" smtClean="0"/>
              <a:t>toinen taso</a:t>
            </a:r>
          </a:p>
          <a:p>
            <a:pPr lvl="2"/>
            <a:r>
              <a:rPr lang="fi-FI" altLang="fi-FI" smtClean="0"/>
              <a:t>kolmas taso</a:t>
            </a:r>
          </a:p>
          <a:p>
            <a:pPr lvl="3"/>
            <a:r>
              <a:rPr lang="fi-FI" altLang="fi-FI" smtClean="0"/>
              <a:t>neljäs taso</a:t>
            </a:r>
          </a:p>
          <a:p>
            <a:pPr lvl="4"/>
            <a:r>
              <a:rPr lang="fi-FI" altLang="fi-FI" smtClean="0"/>
              <a:t>viides taso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fi-FI" altLang="fi-FI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E8CB679-B9B2-4F9E-9B9B-B8B6AC7B7992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0" y="6165850"/>
            <a:ext cx="9144000" cy="360363"/>
            <a:chOff x="0" y="3509"/>
            <a:chExt cx="5760" cy="503"/>
          </a:xfrm>
        </p:grpSpPr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3509"/>
              <a:ext cx="5760" cy="125"/>
            </a:xfrm>
            <a:prstGeom prst="rect">
              <a:avLst/>
            </a:prstGeom>
            <a:solidFill>
              <a:srgbClr val="FF9900">
                <a:alpha val="9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3016" tIns="26509" rIns="53016" bIns="2650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>
                <a:ea typeface="ＭＳ Ｐゴシック" charset="-128"/>
              </a:endParaRPr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3676"/>
              <a:ext cx="5760" cy="42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3016" tIns="26509" rIns="53016" bIns="2650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>
                <a:ea typeface="ＭＳ Ｐゴシック" charset="-128"/>
              </a:endParaRPr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3802"/>
              <a:ext cx="5760" cy="210"/>
            </a:xfrm>
            <a:prstGeom prst="rect">
              <a:avLst/>
            </a:prstGeom>
            <a:solidFill>
              <a:srgbClr val="FF9900">
                <a:alpha val="7686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3016" tIns="26509" rIns="53016" bIns="26509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fi-FI" altLang="fi-FI">
                <a:ea typeface="ＭＳ Ｐゴシック" charset="-128"/>
              </a:endParaRPr>
            </a:p>
          </p:txBody>
        </p:sp>
      </p:grpSp>
      <p:pic>
        <p:nvPicPr>
          <p:cNvPr id="1031" name="Picture 10" descr="Kuv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02138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-108520" y="476672"/>
            <a:ext cx="6624735" cy="1143000"/>
          </a:xfrm>
        </p:spPr>
        <p:txBody>
          <a:bodyPr/>
          <a:lstStyle/>
          <a:p>
            <a:r>
              <a:rPr lang="fi-FI" sz="54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10 yleistä kysymystä leivästä</a:t>
            </a:r>
            <a:endParaRPr lang="fi-FI" sz="54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3851920" y="1201070"/>
            <a:ext cx="5040560" cy="47525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/>
          <p:cNvSpPr txBox="1"/>
          <p:nvPr/>
        </p:nvSpPr>
        <p:spPr>
          <a:xfrm>
            <a:off x="323528" y="2636912"/>
            <a:ext cx="3672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Jokaisella on oma näkemyksensä leivästä.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02271" y="4160632"/>
            <a:ext cx="411492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Mutta </a:t>
            </a:r>
            <a:r>
              <a:rPr lang="fi-FI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perustuuko </a:t>
            </a:r>
            <a:r>
              <a:rPr lang="fi-FI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s</a:t>
            </a:r>
            <a:r>
              <a:rPr lang="fi-FI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e </a:t>
            </a:r>
            <a:r>
              <a:rPr lang="fi-FI" sz="2800" b="1" dirty="0" smtClean="0">
                <a:solidFill>
                  <a:schemeClr val="bg1"/>
                </a:solidFill>
                <a:latin typeface="Maiandra GD" panose="020E0502030308020204" pitchFamily="34" charset="0"/>
              </a:rPr>
              <a:t>olettamuksiin </a:t>
            </a:r>
            <a:r>
              <a:rPr lang="fi-FI" sz="2800" b="1" dirty="0">
                <a:solidFill>
                  <a:schemeClr val="bg1"/>
                </a:solidFill>
                <a:latin typeface="Maiandra GD" panose="020E0502030308020204" pitchFamily="34" charset="0"/>
              </a:rPr>
              <a:t>vai oikeisiin faktoihin?</a:t>
            </a:r>
          </a:p>
          <a:p>
            <a:pPr algn="ctr"/>
            <a:endParaRPr lang="fi-FI" sz="2800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7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716186" y="223617"/>
            <a:ext cx="7122169" cy="1143000"/>
          </a:xfrm>
        </p:spPr>
        <p:txBody>
          <a:bodyPr/>
          <a:lstStyle/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Sisältääkö leipä glyfosaattia?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45226" y="3356992"/>
            <a:ext cx="8839174" cy="2769171"/>
          </a:xfrm>
        </p:spPr>
        <p:txBody>
          <a:bodyPr/>
          <a:lstStyle/>
          <a:p>
            <a:r>
              <a:rPr lang="fi-FI" sz="2400" dirty="0" err="1" smtClean="0">
                <a:latin typeface="Corbel" panose="020B0503020204020204" pitchFamily="34" charset="0"/>
              </a:rPr>
              <a:t>Glyfosaattijäämistä</a:t>
            </a:r>
            <a:r>
              <a:rPr lang="fi-FI" sz="2400" dirty="0" smtClean="0">
                <a:latin typeface="Corbel" panose="020B0503020204020204" pitchFamily="34" charset="0"/>
              </a:rPr>
              <a:t> ei tarvitse olla </a:t>
            </a:r>
            <a:r>
              <a:rPr lang="fi-FI" sz="2400" dirty="0">
                <a:latin typeface="Corbel" panose="020B0503020204020204" pitchFamily="34" charset="0"/>
              </a:rPr>
              <a:t>huolissaan, sillä </a:t>
            </a:r>
            <a:r>
              <a:rPr lang="fi-FI" sz="2400" dirty="0" smtClean="0">
                <a:latin typeface="Corbel" panose="020B0503020204020204" pitchFamily="34" charset="0"/>
              </a:rPr>
              <a:t>tutkimusten mukaan jäämämäärät ovat hyvin pieniä ja niitä löydetään vain todella harvoin.</a:t>
            </a:r>
          </a:p>
          <a:p>
            <a:r>
              <a:rPr lang="fi-FI" sz="2400" dirty="0">
                <a:latin typeface="Corbel" panose="020B0503020204020204" pitchFamily="34" charset="0"/>
              </a:rPr>
              <a:t>Jotta </a:t>
            </a:r>
            <a:r>
              <a:rPr lang="fi-FI" sz="2400" dirty="0" smtClean="0">
                <a:latin typeface="Corbel" panose="020B0503020204020204" pitchFamily="34" charset="0"/>
              </a:rPr>
              <a:t>ADI* glyfosaatin </a:t>
            </a:r>
            <a:r>
              <a:rPr lang="fi-FI" sz="2400" dirty="0">
                <a:latin typeface="Corbel" panose="020B0503020204020204" pitchFamily="34" charset="0"/>
              </a:rPr>
              <a:t>suhteen tulisi täyteen </a:t>
            </a:r>
            <a:r>
              <a:rPr lang="fi-FI" sz="2400" dirty="0" smtClean="0">
                <a:latin typeface="Corbel" panose="020B0503020204020204" pitchFamily="34" charset="0"/>
              </a:rPr>
              <a:t>ruisleivästä, täytyisi </a:t>
            </a:r>
            <a:r>
              <a:rPr lang="fi-FI" sz="2400" dirty="0">
                <a:latin typeface="Corbel" panose="020B0503020204020204" pitchFamily="34" charset="0"/>
              </a:rPr>
              <a:t>70 kg painavan ihmisen sitä syödä </a:t>
            </a:r>
            <a:r>
              <a:rPr lang="fi-FI" sz="2400" dirty="0" smtClean="0">
                <a:latin typeface="Corbel" panose="020B0503020204020204" pitchFamily="34" charset="0"/>
              </a:rPr>
              <a:t>päivittäin lähes 800 viipaletta.	</a:t>
            </a:r>
            <a:r>
              <a:rPr lang="fi-FI" sz="1600" dirty="0" smtClean="0">
                <a:latin typeface="Corbel" panose="020B0503020204020204" pitchFamily="34" charset="0"/>
              </a:rPr>
              <a:t>(Laskettu EFSA:n MRL-arvon ja vuoden 2013 tutkittujen glyfosaattitasojen avulla)</a:t>
            </a:r>
          </a:p>
          <a:p>
            <a:pPr marL="0" indent="0">
              <a:buNone/>
            </a:pPr>
            <a:r>
              <a:rPr lang="fi-FI" sz="2400" dirty="0" smtClean="0">
                <a:latin typeface="Corbel" panose="020B0503020204020204" pitchFamily="34" charset="0"/>
              </a:rPr>
              <a:t>*</a:t>
            </a:r>
            <a:r>
              <a:rPr lang="fi-FI" sz="2000" dirty="0" smtClean="0">
                <a:latin typeface="Corbel" panose="020B0503020204020204" pitchFamily="34" charset="0"/>
              </a:rPr>
              <a:t> </a:t>
            </a:r>
            <a:r>
              <a:rPr lang="fi-FI" sz="1600" dirty="0" smtClean="0">
                <a:latin typeface="Corbel" panose="020B0503020204020204" pitchFamily="34" charset="0"/>
              </a:rPr>
              <a:t>ADI= </a:t>
            </a:r>
            <a:r>
              <a:rPr lang="fi-FI" sz="1600" dirty="0">
                <a:latin typeface="Corbel" panose="020B0503020204020204" pitchFamily="34" charset="0"/>
              </a:rPr>
              <a:t>ylin hyväksytty päivittäinen saantimäärä (</a:t>
            </a:r>
            <a:r>
              <a:rPr lang="fi-FI" sz="1600" dirty="0" err="1">
                <a:latin typeface="Corbel" panose="020B0503020204020204" pitchFamily="34" charset="0"/>
              </a:rPr>
              <a:t>Acceptable</a:t>
            </a:r>
            <a:r>
              <a:rPr lang="fi-FI" sz="1600" dirty="0">
                <a:latin typeface="Corbel" panose="020B0503020204020204" pitchFamily="34" charset="0"/>
              </a:rPr>
              <a:t> </a:t>
            </a:r>
            <a:r>
              <a:rPr lang="fi-FI" sz="1600" dirty="0" smtClean="0">
                <a:latin typeface="Corbel" panose="020B0503020204020204" pitchFamily="34" charset="0"/>
              </a:rPr>
              <a:t>Daily </a:t>
            </a:r>
            <a:r>
              <a:rPr lang="fi-FI" sz="1600" dirty="0" err="1">
                <a:latin typeface="Corbel" panose="020B0503020204020204" pitchFamily="34" charset="0"/>
              </a:rPr>
              <a:t>I</a:t>
            </a:r>
            <a:r>
              <a:rPr lang="fi-FI" sz="1600" dirty="0" err="1" smtClean="0">
                <a:latin typeface="Corbel" panose="020B0503020204020204" pitchFamily="34" charset="0"/>
              </a:rPr>
              <a:t>ntake</a:t>
            </a:r>
            <a:r>
              <a:rPr lang="fi-FI" sz="1600" dirty="0" smtClean="0">
                <a:latin typeface="Corbel" panose="020B0503020204020204" pitchFamily="34" charset="0"/>
              </a:rPr>
              <a:t>)</a:t>
            </a:r>
            <a:endParaRPr lang="fi-FI" sz="2400" dirty="0">
              <a:latin typeface="Corbel" panose="020B0503020204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539552" y="1678654"/>
            <a:ext cx="8028408" cy="16476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629320" y="1694763"/>
            <a:ext cx="78488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Glyfosaattia käytetään joissain maissa torjunta-aineena maanviljelyssä. </a:t>
            </a:r>
            <a:r>
              <a:rPr lang="fi-FI" sz="2400" b="1" dirty="0">
                <a:solidFill>
                  <a:srgbClr val="95D3AA"/>
                </a:solidFill>
                <a:latin typeface="Maiandra GD" panose="020E0502030308020204" pitchFamily="34" charset="0"/>
              </a:rPr>
              <a:t>Suomessa glyfosaatin käyttö viljan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pakko-tuleennuttamista </a:t>
            </a:r>
            <a:r>
              <a:rPr lang="fi-FI" sz="2400" b="1" dirty="0">
                <a:solidFill>
                  <a:srgbClr val="95D3AA"/>
                </a:solidFill>
                <a:latin typeface="Maiandra GD" panose="020E0502030308020204" pitchFamily="34" charset="0"/>
              </a:rPr>
              <a:t>varten on kielletty, eikä sitä myöskään saa käyttää ruokaviljoihin ennen puintia.</a:t>
            </a:r>
          </a:p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 </a:t>
            </a:r>
            <a:endParaRPr lang="fi-FI" sz="2400" b="1" dirty="0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216000" y="108000"/>
            <a:ext cx="1512168" cy="1429963"/>
          </a:xfrm>
          <a:prstGeom prst="ellipse">
            <a:avLst/>
          </a:prstGeom>
          <a:blipFill>
            <a:blip r:embed="rId2"/>
            <a:stretch>
              <a:fillRect l="-4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1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63427" y="260648"/>
            <a:ext cx="8568952" cy="1143000"/>
          </a:xfrm>
        </p:spPr>
        <p:txBody>
          <a:bodyPr/>
          <a:lstStyle/>
          <a:p>
            <a:r>
              <a:rPr lang="fi-FI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Onko luomuleipä tavallista leipää terveellisempää?</a:t>
            </a:r>
            <a:endParaRPr lang="fi-FI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07504" y="3612157"/>
            <a:ext cx="7217254" cy="2121099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Luomuleipäkin saattaa sisältää vain vähän täysjyvää ja kuitua tai runsaasti suolaa. Tällöin se ei missään nimessä ole terveellisempää kuin muut leivät.</a:t>
            </a:r>
          </a:p>
          <a:p>
            <a:r>
              <a:rPr lang="fi-FI" sz="2400" dirty="0" smtClean="0">
                <a:latin typeface="Corbel" panose="020B0503020204020204" pitchFamily="34" charset="0"/>
              </a:rPr>
              <a:t>Jos luomuleipä on runsaskuituista ja sisältää vähän suolaa, se voi olla terveellisin vaihtoehto.</a:t>
            </a:r>
          </a:p>
          <a:p>
            <a:endParaRPr lang="fi-FI" sz="1800" dirty="0" smtClean="0"/>
          </a:p>
        </p:txBody>
      </p:sp>
      <p:sp>
        <p:nvSpPr>
          <p:cNvPr id="4" name="Suorakulmio 3"/>
          <p:cNvSpPr/>
          <p:nvPr/>
        </p:nvSpPr>
        <p:spPr>
          <a:xfrm>
            <a:off x="451090" y="1650954"/>
            <a:ext cx="8279942" cy="17060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561143" y="1719143"/>
            <a:ext cx="81698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Luomumerkintä kertoo viljelyn luonnonmukaisuudesta,  eikä leivän terveellisyydestä. Leivän terveellisyys riippuu sen täysjyvä- ja kuitupitoisuudesta, minkä lisäksi myös suolan määrä on tärkeää.</a:t>
            </a:r>
            <a:endParaRPr lang="fi-FI" sz="2400" b="1" dirty="0">
              <a:solidFill>
                <a:srgbClr val="95D3AA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6949217" y="3717032"/>
            <a:ext cx="2079512" cy="2016224"/>
          </a:xfrm>
          <a:prstGeom prst="ellipse">
            <a:avLst/>
          </a:prstGeom>
          <a:blipFill dpi="0" rotWithShape="1">
            <a:blip r:embed="rId2"/>
            <a:srcRect/>
            <a:stretch>
              <a:fillRect r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92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uorakulmio 20"/>
          <p:cNvSpPr/>
          <p:nvPr/>
        </p:nvSpPr>
        <p:spPr>
          <a:xfrm>
            <a:off x="683568" y="1243577"/>
            <a:ext cx="7848872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BF8F3"/>
              </a:solidFill>
            </a:endParaRPr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22385"/>
            <a:ext cx="8229600" cy="1143000"/>
          </a:xfrm>
        </p:spPr>
        <p:txBody>
          <a:bodyPr/>
          <a:lstStyle/>
          <a:p>
            <a:r>
              <a:rPr lang="fi-FI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Onko leipä terveellistä?</a:t>
            </a:r>
            <a:endParaRPr lang="fi-FI" sz="5400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18" name="Tekstiruutu 17"/>
          <p:cNvSpPr txBox="1"/>
          <p:nvPr/>
        </p:nvSpPr>
        <p:spPr>
          <a:xfrm>
            <a:off x="899592" y="1639335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D2FAE2"/>
                </a:solidFill>
                <a:latin typeface="Maiandra GD" panose="020E0502030308020204" pitchFamily="34" charset="0"/>
              </a:rPr>
              <a:t>Kyllä</a:t>
            </a:r>
            <a:r>
              <a:rPr lang="fi-FI" sz="4000" b="1" dirty="0" smtClean="0">
                <a:solidFill>
                  <a:srgbClr val="E2FCD0"/>
                </a:solidFill>
                <a:latin typeface="Maiandra GD" panose="020E0502030308020204" pitchFamily="34" charset="0"/>
              </a:rPr>
              <a:t> </a:t>
            </a:r>
            <a:endParaRPr lang="fi-FI" sz="3600" b="1" dirty="0">
              <a:solidFill>
                <a:srgbClr val="E2FCD0"/>
              </a:solidFill>
              <a:latin typeface="Maiandra GD" panose="020E0502030308020204" pitchFamily="34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3031232" y="1396670"/>
            <a:ext cx="5112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Leipä </a:t>
            </a:r>
            <a:r>
              <a:rPr lang="fi-FI" sz="2400" b="1" dirty="0">
                <a:solidFill>
                  <a:srgbClr val="95D3AA"/>
                </a:solidFill>
                <a:latin typeface="Maiandra GD" panose="020E0502030308020204" pitchFamily="34" charset="0"/>
              </a:rPr>
              <a:t>sisältää paljon hyvää kuitua, hiilihydraattia, proteiinia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ja muita ravintoaineita</a:t>
            </a:r>
            <a:r>
              <a:rPr lang="fi-FI" sz="2400" b="1" dirty="0">
                <a:solidFill>
                  <a:srgbClr val="95D3AA"/>
                </a:solidFill>
                <a:latin typeface="Maiandra GD" panose="020E0502030308020204" pitchFamily="34" charset="0"/>
              </a:rPr>
              <a:t>.</a:t>
            </a:r>
          </a:p>
          <a:p>
            <a:endParaRPr lang="fi-FI" sz="2400" b="1" dirty="0">
              <a:solidFill>
                <a:srgbClr val="3D935A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208174" y="2996952"/>
            <a:ext cx="3111027" cy="2941507"/>
          </a:xfrm>
          <a:prstGeom prst="ellipse">
            <a:avLst/>
          </a:prstGeom>
          <a:blipFill dpi="0" rotWithShape="1">
            <a:blip r:embed="rId2"/>
            <a:srcRect/>
            <a:stretch>
              <a:fillRect l="-12000" r="-11000" b="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3563888" y="2885626"/>
            <a:ext cx="5256584" cy="3057203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Etenkin täysjyväleivästä saa runsaasti hyviä ravintoaineita.</a:t>
            </a:r>
          </a:p>
          <a:p>
            <a:r>
              <a:rPr lang="fi-FI" sz="2400" dirty="0" smtClean="0">
                <a:latin typeface="Corbel" panose="020B0503020204020204" pitchFamily="34" charset="0"/>
              </a:rPr>
              <a:t>Kuidulla </a:t>
            </a:r>
            <a:r>
              <a:rPr lang="fi-FI" sz="2400" dirty="0" smtClean="0">
                <a:latin typeface="Corbel" panose="020B0503020204020204" pitchFamily="34" charset="0"/>
              </a:rPr>
              <a:t>on monia positiivisia terveysvaikutuksia, kuten:</a:t>
            </a:r>
          </a:p>
          <a:p>
            <a:pPr lvl="1"/>
            <a:r>
              <a:rPr lang="fi-FI" sz="2000" dirty="0" smtClean="0">
                <a:latin typeface="Corbel" panose="020B0503020204020204" pitchFamily="34" charset="0"/>
              </a:rPr>
              <a:t>pienentää sydän- ja verisuonitautien, tyypin 2 diabeteksen sekä syövän riskiä</a:t>
            </a:r>
          </a:p>
          <a:p>
            <a:pPr lvl="1"/>
            <a:r>
              <a:rPr lang="fi-FI" sz="2000" dirty="0">
                <a:latin typeface="Corbel" panose="020B0503020204020204" pitchFamily="34" charset="0"/>
              </a:rPr>
              <a:t>a</a:t>
            </a:r>
            <a:r>
              <a:rPr lang="fi-FI" sz="2000" dirty="0" smtClean="0">
                <a:latin typeface="Corbel" panose="020B0503020204020204" pitchFamily="34" charset="0"/>
              </a:rPr>
              <a:t>lentaa kolesteroliarvoja</a:t>
            </a:r>
          </a:p>
          <a:p>
            <a:pPr lvl="1"/>
            <a:r>
              <a:rPr lang="fi-FI" sz="2000" dirty="0">
                <a:latin typeface="Corbel" panose="020B0503020204020204" pitchFamily="34" charset="0"/>
              </a:rPr>
              <a:t>e</a:t>
            </a:r>
            <a:r>
              <a:rPr lang="fi-FI" sz="2000" dirty="0" smtClean="0">
                <a:latin typeface="Corbel" panose="020B0503020204020204" pitchFamily="34" charset="0"/>
              </a:rPr>
              <a:t>distää suoliston toimintaa ja terveyttä</a:t>
            </a:r>
            <a:endParaRPr lang="fi-FI" sz="2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12"/>
          <p:cNvSpPr/>
          <p:nvPr/>
        </p:nvSpPr>
        <p:spPr>
          <a:xfrm>
            <a:off x="179512" y="1519537"/>
            <a:ext cx="8784976" cy="18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fi-FI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Lihottaako leipä?</a:t>
            </a:r>
            <a:endParaRPr lang="fi-FI" sz="5400" dirty="0">
              <a:solidFill>
                <a:schemeClr val="tx1">
                  <a:lumMod val="75000"/>
                  <a:lumOff val="2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395536" y="2129290"/>
            <a:ext cx="1338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D2FAE2"/>
                </a:solidFill>
                <a:latin typeface="Maiandra GD" panose="020E0502030308020204" pitchFamily="34" charset="0"/>
              </a:rPr>
              <a:t>Ei </a:t>
            </a:r>
            <a:endParaRPr lang="fi-FI" sz="3600" b="1" dirty="0">
              <a:solidFill>
                <a:srgbClr val="D2FAE2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1835696" y="1665901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Kuitupitoinen leipä oikeastaan jopa auttaa painonhallinnassa, sillä lähes kaloriton ravintokuitu lisää ruoan massaa ja pienentää annoksen energiapitoisuutta.</a:t>
            </a:r>
            <a:endParaRPr lang="fi-FI" sz="2400" b="1" dirty="0">
              <a:solidFill>
                <a:srgbClr val="95D3AA"/>
              </a:solidFill>
              <a:latin typeface="Maiandra GD" panose="020E0502030308020204" pitchFamily="34" charset="0"/>
            </a:endParaRPr>
          </a:p>
          <a:p>
            <a:endParaRPr lang="fi-FI" sz="2400" b="1" dirty="0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12" name="Sisällön paikkamerkki 11"/>
          <p:cNvSpPr>
            <a:spLocks noGrp="1"/>
          </p:cNvSpPr>
          <p:nvPr>
            <p:ph idx="1"/>
          </p:nvPr>
        </p:nvSpPr>
        <p:spPr>
          <a:xfrm>
            <a:off x="185339" y="3591020"/>
            <a:ext cx="6382847" cy="2376264"/>
          </a:xfrm>
          <a:noFill/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Täysjyväleipä täyttää vatsaa ja ylläpitää kylläisyyden tunnetta.</a:t>
            </a:r>
          </a:p>
          <a:p>
            <a:r>
              <a:rPr lang="fi-FI" sz="2400" dirty="0" smtClean="0">
                <a:latin typeface="Corbel" panose="020B0503020204020204" pitchFamily="34" charset="0"/>
              </a:rPr>
              <a:t>Rasvaiset leivänpäälliset voivat kuitenkin helposti nostaa voileivän energiapitoisuutta, jolloin monen annoksen syöminen päivittäin voi vaikuttaa painon nousemiseen.</a:t>
            </a:r>
          </a:p>
        </p:txBody>
      </p:sp>
      <p:sp>
        <p:nvSpPr>
          <p:cNvPr id="15" name="Ellipsi 14"/>
          <p:cNvSpPr/>
          <p:nvPr/>
        </p:nvSpPr>
        <p:spPr>
          <a:xfrm>
            <a:off x="6470078" y="3608372"/>
            <a:ext cx="2412000" cy="2408140"/>
          </a:xfrm>
          <a:prstGeom prst="ellipse">
            <a:avLst/>
          </a:prstGeom>
          <a:blipFill dpi="0" rotWithShape="1">
            <a:blip r:embed="rId2"/>
            <a:srcRect/>
            <a:stretch>
              <a:fillRect r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0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i-FI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Onko leivän valmistus ympäristöystävällistä?</a:t>
            </a:r>
            <a:endParaRPr lang="fi-FI" sz="4800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3004162" y="3333423"/>
            <a:ext cx="5652000" cy="2628000"/>
          </a:xfrm>
          <a:ln w="38100">
            <a:noFill/>
          </a:ln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fi-FI" altLang="fi-FI" sz="2400" dirty="0">
                <a:latin typeface="Corbel" pitchFamily="34" charset="0"/>
              </a:rPr>
              <a:t>Vähiten päästöjä aiheuttavat avomaalla kasvatetut viljelykasvit ja vihannekset.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400" dirty="0">
                <a:latin typeface="Corbel" panose="020B0503020204020204" pitchFamily="34" charset="0"/>
              </a:rPr>
              <a:t>Riippuen leivästä, hiilijalanjälki on n. 0,9-1,0 kg CO</a:t>
            </a:r>
            <a:r>
              <a:rPr lang="fi-FI" sz="2400" i="1" dirty="0">
                <a:latin typeface="Corbel" panose="020B0503020204020204" pitchFamily="34" charset="0"/>
              </a:rPr>
              <a:t>2</a:t>
            </a:r>
            <a:r>
              <a:rPr lang="fi-FI" sz="2400" dirty="0">
                <a:latin typeface="Corbel" panose="020B0503020204020204" pitchFamily="34" charset="0"/>
              </a:rPr>
              <a:t> </a:t>
            </a:r>
            <a:r>
              <a:rPr lang="fi-FI" sz="2400" dirty="0" smtClean="0">
                <a:latin typeface="Corbel" panose="020B0503020204020204" pitchFamily="34" charset="0"/>
              </a:rPr>
              <a:t>ekv/kg. </a:t>
            </a:r>
          </a:p>
          <a:p>
            <a:pPr lvl="2"/>
            <a:r>
              <a:rPr lang="fi-FI" sz="2000" dirty="0" smtClean="0">
                <a:latin typeface="Corbel" panose="020B0503020204020204" pitchFamily="34" charset="0"/>
              </a:rPr>
              <a:t>Leivistä täysjyväleivällä </a:t>
            </a:r>
            <a:r>
              <a:rPr lang="fi-FI" sz="2000" dirty="0">
                <a:latin typeface="Corbel" panose="020B0503020204020204" pitchFamily="34" charset="0"/>
              </a:rPr>
              <a:t>ja ruisleivällä </a:t>
            </a:r>
            <a:r>
              <a:rPr lang="fi-FI" sz="2000" dirty="0" smtClean="0">
                <a:latin typeface="Corbel" panose="020B0503020204020204" pitchFamily="34" charset="0"/>
              </a:rPr>
              <a:t>on pienimmät </a:t>
            </a:r>
            <a:r>
              <a:rPr lang="fi-FI" sz="2000" dirty="0">
                <a:latin typeface="Corbel" panose="020B0503020204020204" pitchFamily="34" charset="0"/>
              </a:rPr>
              <a:t>hiilijalanjäljet! </a:t>
            </a:r>
          </a:p>
          <a:p>
            <a:pPr lvl="2"/>
            <a:endParaRPr lang="fi-FI" altLang="fi-FI" sz="2000" dirty="0">
              <a:latin typeface="Corbel" pitchFamily="34" charset="0"/>
            </a:endParaRPr>
          </a:p>
          <a:p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323528" y="1814081"/>
            <a:ext cx="8500927" cy="125487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615543" y="2087577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b="1" dirty="0" smtClean="0">
                <a:solidFill>
                  <a:srgbClr val="D2FAE2"/>
                </a:solidFill>
                <a:latin typeface="Maiandra GD" panose="020E0502030308020204" pitchFamily="34" charset="0"/>
              </a:rPr>
              <a:t>Kyllä </a:t>
            </a:r>
            <a:endParaRPr lang="fi-FI" sz="3600" b="1" dirty="0">
              <a:solidFill>
                <a:srgbClr val="D2FAE2"/>
              </a:solidFill>
              <a:latin typeface="Maiandra GD" panose="020E0502030308020204" pitchFamily="34" charset="0"/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2835870" y="1996480"/>
            <a:ext cx="598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Viljatuotteet ovat kasvisten lisäksi yksi vähiten luonnonvaroja kuluttavia ruokia.</a:t>
            </a:r>
            <a:endParaRPr lang="fi-FI" sz="2400" b="1" dirty="0">
              <a:solidFill>
                <a:srgbClr val="95D3AA"/>
              </a:solidFill>
              <a:latin typeface="Maiandra GD" panose="020E0502030308020204" pitchFamily="34" charset="0"/>
            </a:endParaRPr>
          </a:p>
          <a:p>
            <a:endParaRPr lang="fi-FI" sz="2400" b="1" dirty="0">
              <a:solidFill>
                <a:srgbClr val="95D3AA"/>
              </a:solidFill>
              <a:latin typeface="Maiandra GD" panose="020E0502030308020204" pitchFamily="34" charset="0"/>
            </a:endParaRPr>
          </a:p>
        </p:txBody>
      </p:sp>
      <p:sp>
        <p:nvSpPr>
          <p:cNvPr id="11" name="Ellipsi 10"/>
          <p:cNvSpPr/>
          <p:nvPr/>
        </p:nvSpPr>
        <p:spPr>
          <a:xfrm>
            <a:off x="323528" y="3248636"/>
            <a:ext cx="2876337" cy="2736304"/>
          </a:xfrm>
          <a:prstGeom prst="ellipse">
            <a:avLst/>
          </a:prstGeom>
          <a:blipFill dpi="0" rotWithShape="1">
            <a:blip r:embed="rId2"/>
            <a:srcRect/>
            <a:stretch>
              <a:fillRect l="-1000" r="-1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fi-FI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Miksi leivissä käytetään lisäaineita?</a:t>
            </a:r>
            <a:endParaRPr lang="fi-FI" sz="4800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77982" y="4437112"/>
            <a:ext cx="8589640" cy="1656184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Lisäaineina käytetään leivissä mm. </a:t>
            </a:r>
            <a:r>
              <a:rPr lang="fi-FI" sz="2400" dirty="0" err="1" smtClean="0">
                <a:latin typeface="Corbel" panose="020B0503020204020204" pitchFamily="34" charset="0"/>
              </a:rPr>
              <a:t>jauhonparanteita</a:t>
            </a:r>
            <a:r>
              <a:rPr lang="fi-FI" sz="2400" dirty="0" smtClean="0">
                <a:latin typeface="Corbel" panose="020B0503020204020204" pitchFamily="34" charset="0"/>
              </a:rPr>
              <a:t>, happamuudensäätöaineita, </a:t>
            </a:r>
            <a:r>
              <a:rPr lang="fi-FI" sz="2400" dirty="0" err="1" smtClean="0">
                <a:latin typeface="Corbel" panose="020B0503020204020204" pitchFamily="34" charset="0"/>
              </a:rPr>
              <a:t>emulgointiaineita</a:t>
            </a:r>
            <a:r>
              <a:rPr lang="fi-FI" sz="2400" dirty="0" smtClean="0">
                <a:latin typeface="Corbel" panose="020B0503020204020204" pitchFamily="34" charset="0"/>
              </a:rPr>
              <a:t> ja säilöntäaineita.</a:t>
            </a:r>
          </a:p>
          <a:p>
            <a:r>
              <a:rPr lang="fi-FI" sz="2400" dirty="0">
                <a:latin typeface="Corbel" panose="020B0503020204020204" pitchFamily="34" charset="0"/>
              </a:rPr>
              <a:t>E-numero kertoo lisäaineen olevan EFSA:n hyväksymä. </a:t>
            </a:r>
          </a:p>
          <a:p>
            <a:endParaRPr lang="fi-FI" sz="2400" dirty="0">
              <a:latin typeface="Corbel" panose="020B0503020204020204" pitchFamily="34" charset="0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3621952" y="2040269"/>
            <a:ext cx="5029414" cy="19088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rgbClr val="FBF8F3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3729964" y="2218974"/>
            <a:ext cx="49214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95D3AA"/>
                </a:solidFill>
                <a:latin typeface="Maiandra GD" panose="020E0502030308020204" pitchFamily="34" charset="0"/>
              </a:rPr>
              <a:t>Lisäaineita käytetään leivän valmistuksessa vain vähän. Niillä pyritään parantamaan mm. leivän säilyvyyttä, makua ja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rakennetta.</a:t>
            </a:r>
            <a:endParaRPr lang="fi-FI" sz="2400" b="1" dirty="0">
              <a:solidFill>
                <a:srgbClr val="95D3AA"/>
              </a:solidFill>
              <a:latin typeface="Maiandra GD" panose="020E0502030308020204" pitchFamily="34" charset="0"/>
            </a:endParaRPr>
          </a:p>
          <a:p>
            <a:endParaRPr lang="fi-FI" sz="2400" b="1" dirty="0">
              <a:solidFill>
                <a:srgbClr val="95D3AA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179512" y="1268761"/>
            <a:ext cx="3024336" cy="2899410"/>
          </a:xfrm>
          <a:prstGeom prst="ellipse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1000" contrast="-18000"/>
                      </a14:imgEffect>
                    </a14:imgLayer>
                  </a14:imgProps>
                </a:ext>
              </a:extLst>
            </a:blip>
            <a:srcRect/>
            <a:stretch>
              <a:fillRect l="-6000" r="-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25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6444" y="332656"/>
            <a:ext cx="8229600" cy="1143000"/>
          </a:xfrm>
        </p:spPr>
        <p:txBody>
          <a:bodyPr/>
          <a:lstStyle/>
          <a:p>
            <a:r>
              <a:rPr lang="fi-FI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Tarvitaanko leipää, jos syö paljon kasviksia?</a:t>
            </a:r>
            <a:endParaRPr lang="fi-FI" sz="4800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02642" y="3501008"/>
            <a:ext cx="5881526" cy="2448272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1 viipale täysjyväruisleipää sisältää n. 5 g kuitua. Saman määrän kuitua sisältävät:</a:t>
            </a:r>
          </a:p>
          <a:p>
            <a:pPr lvl="2"/>
            <a:r>
              <a:rPr lang="fi-FI" sz="1800" dirty="0" smtClean="0">
                <a:latin typeface="Corbel" panose="020B0503020204020204" pitchFamily="34" charset="0"/>
              </a:rPr>
              <a:t>400g parsaa</a:t>
            </a:r>
          </a:p>
          <a:p>
            <a:pPr lvl="2"/>
            <a:r>
              <a:rPr lang="fi-FI" sz="1800" dirty="0" smtClean="0">
                <a:latin typeface="Corbel" panose="020B0503020204020204" pitchFamily="34" charset="0"/>
              </a:rPr>
              <a:t>5 porkkanaa</a:t>
            </a:r>
          </a:p>
          <a:p>
            <a:pPr lvl="2"/>
            <a:r>
              <a:rPr lang="fi-FI" sz="1800" dirty="0" smtClean="0">
                <a:latin typeface="Corbel" panose="020B0503020204020204" pitchFamily="34" charset="0"/>
              </a:rPr>
              <a:t>2 omenaa</a:t>
            </a:r>
          </a:p>
          <a:p>
            <a:pPr lvl="2"/>
            <a:r>
              <a:rPr lang="fi-FI" sz="1800" dirty="0" smtClean="0">
                <a:latin typeface="Corbel" panose="020B0503020204020204" pitchFamily="34" charset="0"/>
              </a:rPr>
              <a:t>5 perunaa</a:t>
            </a:r>
          </a:p>
          <a:p>
            <a:pPr lvl="2"/>
            <a:r>
              <a:rPr lang="fi-FI" sz="1800" dirty="0" smtClean="0">
                <a:latin typeface="Corbel" panose="020B0503020204020204" pitchFamily="34" charset="0"/>
              </a:rPr>
              <a:t>4 kerää lehtisalaattia</a:t>
            </a:r>
            <a:endParaRPr lang="fi-FI" sz="1800" dirty="0">
              <a:latin typeface="Corbel" panose="020B0503020204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335006" y="1743021"/>
            <a:ext cx="8439959" cy="1625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592554" y="1770911"/>
            <a:ext cx="8182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Täysjyväleipä </a:t>
            </a:r>
            <a:r>
              <a:rPr lang="fi-FI" sz="2400" b="1" dirty="0">
                <a:solidFill>
                  <a:srgbClr val="95D3AA"/>
                </a:solidFill>
                <a:latin typeface="Maiandra GD" panose="020E0502030308020204" pitchFamily="34" charset="0"/>
              </a:rPr>
              <a:t>on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erinomainen kuidunlähde. Pelkistä kasviksista on melkein mahdotonta saada tarpeeksi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kuitua. Kasvisten rinnalle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tarvitaan siis myös täysjyväviljatuotteita, jotta  päivittäinen  25-35 g kuidun tarve täyttyisi.</a:t>
            </a:r>
            <a:endParaRPr lang="fi-FI" sz="2400" b="1" dirty="0">
              <a:solidFill>
                <a:srgbClr val="95D3AA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6082069" y="3401857"/>
            <a:ext cx="2692896" cy="2630497"/>
          </a:xfrm>
          <a:prstGeom prst="ellipse">
            <a:avLst/>
          </a:prstGeom>
          <a:blipFill dpi="0" rotWithShape="1">
            <a:blip r:embed="rId2"/>
            <a:srcRect/>
            <a:stretch>
              <a:fillRect l="-14000" r="-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01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1702710" y="332656"/>
            <a:ext cx="5882596" cy="1143000"/>
          </a:xfrm>
        </p:spPr>
        <p:txBody>
          <a:bodyPr/>
          <a:lstStyle/>
          <a:p>
            <a:r>
              <a:rPr lang="fi-FI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Onko vaalea leipä epäterveellistä?</a:t>
            </a:r>
            <a:endParaRPr lang="fi-FI" sz="4800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59948" y="3593736"/>
            <a:ext cx="6192686" cy="2232248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Kuidun määrän katsominen on helppo tapa tarkistaa leivän terveellisyys, sillä täysjyvä sisältää paljon kuitua. </a:t>
            </a:r>
          </a:p>
          <a:p>
            <a:r>
              <a:rPr lang="fi-FI" sz="2400" dirty="0" smtClean="0">
                <a:latin typeface="Corbel" panose="020B0503020204020204" pitchFamily="34" charset="0"/>
              </a:rPr>
              <a:t>Leipien kuitupitoisuutta voi nostaa myös lisäämällä </a:t>
            </a:r>
            <a:r>
              <a:rPr lang="fi-FI" sz="2400" dirty="0" smtClean="0">
                <a:latin typeface="Corbel" panose="020B0503020204020204" pitchFamily="34" charset="0"/>
              </a:rPr>
              <a:t>niihin </a:t>
            </a:r>
            <a:r>
              <a:rPr lang="fi-FI" sz="2400" dirty="0" smtClean="0">
                <a:latin typeface="Corbel" panose="020B0503020204020204" pitchFamily="34" charset="0"/>
              </a:rPr>
              <a:t>mm. siemeniä ja jyviä.</a:t>
            </a:r>
          </a:p>
          <a:p>
            <a:endParaRPr lang="fi-FI" sz="2400" dirty="0">
              <a:latin typeface="Corbel" panose="020B0503020204020204" pitchFamily="34" charset="0"/>
            </a:endParaRPr>
          </a:p>
        </p:txBody>
      </p:sp>
      <p:sp>
        <p:nvSpPr>
          <p:cNvPr id="4" name="Suorakulmio 3"/>
          <p:cNvSpPr/>
          <p:nvPr/>
        </p:nvSpPr>
        <p:spPr>
          <a:xfrm>
            <a:off x="179512" y="1772816"/>
            <a:ext cx="8784976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rgbClr val="FBF8F3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74623" y="1873533"/>
            <a:ext cx="8712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Leivän terveellisyyttä ei määritä sen väri vaan täysjyväpitoisuus. Vaalean viljan leivät, kuten kaura-, ohra- ja vehnäleivät, ovat terveellisiä, jos ne on valmistettu täysjyvästä.</a:t>
            </a:r>
            <a:endParaRPr lang="fi-FI" sz="2400" b="1" dirty="0">
              <a:solidFill>
                <a:srgbClr val="3D935A"/>
              </a:solidFill>
              <a:latin typeface="Maiandra GD" panose="020E0502030308020204" pitchFamily="34" charset="0"/>
            </a:endParaRPr>
          </a:p>
        </p:txBody>
      </p:sp>
      <p:sp>
        <p:nvSpPr>
          <p:cNvPr id="9" name="Ellipsi 8" descr="\\logon\tiedostot\ETL\Leipatiedotus\Users\hokkaan\Documents\Anun materiaalit\Nettisivujen slidet\KUVAT\bread_pixabay.jpg"/>
          <p:cNvSpPr/>
          <p:nvPr/>
        </p:nvSpPr>
        <p:spPr>
          <a:xfrm>
            <a:off x="6239392" y="3424463"/>
            <a:ext cx="2646103" cy="2570793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66198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i-FI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Aiheuttaako gluteeni vatsavaivoja?</a:t>
            </a:r>
            <a:endParaRPr lang="fi-FI" sz="4800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2055695" y="3212976"/>
            <a:ext cx="6912775" cy="2664296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FODMAP yhdisteet ovat huonosti pilkkoutuvia ja imeytyviä hiilihydraatteja, jotka aiheuttavat fermentoituessaan joillekin vatsaoireita. Niitä on gluteenia sisältävien vehnän, ohran ja rukiin lisäksi joissain kasviksissa, makeutusaineissa ja maidossa.</a:t>
            </a:r>
          </a:p>
          <a:p>
            <a:pPr lvl="1"/>
            <a:r>
              <a:rPr lang="fi-FI" sz="2000" dirty="0" smtClean="0">
                <a:latin typeface="Corbel" panose="020B0503020204020204" pitchFamily="34" charset="0"/>
              </a:rPr>
              <a:t>Oireet voivatkin johtua siis gluteenin sijaan viljan </a:t>
            </a:r>
            <a:r>
              <a:rPr lang="fi-FI" sz="2000" dirty="0">
                <a:latin typeface="Corbel" panose="020B0503020204020204" pitchFamily="34" charset="0"/>
              </a:rPr>
              <a:t>muista </a:t>
            </a:r>
            <a:r>
              <a:rPr lang="fi-FI" sz="2000" dirty="0" smtClean="0">
                <a:latin typeface="Corbel" panose="020B0503020204020204" pitchFamily="34" charset="0"/>
              </a:rPr>
              <a:t>ainesosista. Gluteenia ei siksi kannata turhaan vältellä.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183495" y="1712626"/>
            <a:ext cx="8784976" cy="13562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37501" y="1790586"/>
            <a:ext cx="867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Jotkut kokevat saavansa gluteenista oireita, vaikka eivät sairasta keliakiaa tai vehnäallergiaa. Oireiden syy ei kuitenkaan useimmiten ole gluteeni, vaan FODMAP – yhdisteet.</a:t>
            </a:r>
            <a:endParaRPr lang="fi-FI" sz="2400" b="1" dirty="0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121737" y="3573016"/>
            <a:ext cx="2195744" cy="2181053"/>
          </a:xfrm>
          <a:prstGeom prst="ellipse">
            <a:avLst/>
          </a:prstGeom>
          <a:blipFill dpi="0" rotWithShape="1">
            <a:blip r:embed="rId2"/>
            <a:srcRect/>
            <a:stretch>
              <a:fillRect l="-21000" r="-2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87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143000"/>
          </a:xfrm>
        </p:spPr>
        <p:txBody>
          <a:bodyPr/>
          <a:lstStyle/>
          <a:p>
            <a:r>
              <a:rPr lang="fi-FI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anose="020E0502030308020204" pitchFamily="34" charset="0"/>
              </a:rPr>
              <a:t>Miksi kaikki leipomot eivät käytä kotimaista viljaa?</a:t>
            </a:r>
            <a:endParaRPr lang="fi-FI" sz="4000" dirty="0">
              <a:solidFill>
                <a:schemeClr val="tx1">
                  <a:lumMod val="65000"/>
                  <a:lumOff val="3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Sisällön paikkamerkki 6"/>
          <p:cNvSpPr>
            <a:spLocks noGrp="1"/>
          </p:cNvSpPr>
          <p:nvPr>
            <p:ph idx="1"/>
          </p:nvPr>
        </p:nvSpPr>
        <p:spPr>
          <a:xfrm>
            <a:off x="133833" y="3219459"/>
            <a:ext cx="7191703" cy="1512168"/>
          </a:xfrm>
        </p:spPr>
        <p:txBody>
          <a:bodyPr/>
          <a:lstStyle/>
          <a:p>
            <a:r>
              <a:rPr lang="fi-FI" sz="2400" dirty="0" smtClean="0">
                <a:latin typeface="Corbel" panose="020B0503020204020204" pitchFamily="34" charset="0"/>
              </a:rPr>
              <a:t>Osa leipomoista kuitenkin käyttää vain kotimaista viljaa ja merkintä siitä löytyy yleensä pakkauksesta.</a:t>
            </a:r>
          </a:p>
          <a:p>
            <a:pPr lvl="1">
              <a:buSzPct val="135000"/>
              <a:buFont typeface="Arial" panose="020B0604020202020204" pitchFamily="34" charset="0"/>
              <a:buChar char="•"/>
            </a:pPr>
            <a:r>
              <a:rPr lang="fi-FI" sz="1800" dirty="0" smtClean="0">
                <a:latin typeface="Corbel" panose="020B0503020204020204" pitchFamily="34" charset="0"/>
              </a:rPr>
              <a:t>Kaikki yritykset eivät silti laita tästä merkintää, koska ei ole varmaa </a:t>
            </a:r>
            <a:r>
              <a:rPr lang="fi-FI" sz="1800" dirty="0" smtClean="0">
                <a:latin typeface="Corbel" panose="020B0503020204020204" pitchFamily="34" charset="0"/>
              </a:rPr>
              <a:t>saadaanko </a:t>
            </a:r>
            <a:r>
              <a:rPr lang="fi-FI" sz="1800" dirty="0" smtClean="0">
                <a:latin typeface="Corbel" panose="020B0503020204020204" pitchFamily="34" charset="0"/>
              </a:rPr>
              <a:t>seuraavanakin vuonna kotimaista viljaa.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01169" y="1634666"/>
            <a:ext cx="8559855" cy="135624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359453" y="1712626"/>
            <a:ext cx="8676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Kotimainen viljasato ei aina riitä leipomoiden tarpeisiin, vaan osa viljasta täytyy tuoda muualta. Suurin syy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ovat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 </a:t>
            </a:r>
            <a:r>
              <a:rPr lang="fi-FI" sz="2400" b="1" dirty="0" smtClean="0">
                <a:solidFill>
                  <a:srgbClr val="95D3AA"/>
                </a:solidFill>
                <a:latin typeface="Maiandra GD" panose="020E0502030308020204" pitchFamily="34" charset="0"/>
              </a:rPr>
              <a:t>Suomen ilmasto-olosuhteet, jotka eivät suosi kaikkia viljalajeja.  </a:t>
            </a:r>
            <a:endParaRPr lang="fi-FI" sz="2400" b="1" dirty="0">
              <a:solidFill>
                <a:srgbClr val="FBF8F3"/>
              </a:solidFill>
              <a:latin typeface="Maiandra GD" panose="020E0502030308020204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7133624" y="3021890"/>
            <a:ext cx="1727400" cy="1734374"/>
          </a:xfrm>
          <a:prstGeom prst="ellipse">
            <a:avLst/>
          </a:prstGeom>
          <a:blipFill dpi="0" rotWithShape="1">
            <a:blip r:embed="rId2"/>
            <a:srcRect/>
            <a:stretch>
              <a:fillRect l="-4000" r="-1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115399" y="4725144"/>
            <a:ext cx="87045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35000"/>
              <a:buFont typeface="Arial" panose="020B0604020202020204" pitchFamily="34" charset="0"/>
              <a:buChar char="•"/>
            </a:pPr>
            <a:r>
              <a:rPr lang="fi-FI" sz="2400" dirty="0">
                <a:latin typeface="Corbel" panose="020B0503020204020204" pitchFamily="34" charset="0"/>
              </a:rPr>
              <a:t>Esimerkiksi </a:t>
            </a:r>
            <a:r>
              <a:rPr lang="fi-FI" sz="2400" dirty="0" smtClean="0">
                <a:latin typeface="Corbel" panose="020B0503020204020204" pitchFamily="34" charset="0"/>
              </a:rPr>
              <a:t>rukiin viljely on </a:t>
            </a:r>
            <a:r>
              <a:rPr lang="fi-FI" sz="2400" dirty="0">
                <a:latin typeface="Corbel" panose="020B0503020204020204" pitchFamily="34" charset="0"/>
              </a:rPr>
              <a:t>Suomessa epävarmaa, jonka vuoksi sen saatavuus vaihtelee joka </a:t>
            </a:r>
            <a:r>
              <a:rPr lang="fi-FI" sz="2400" dirty="0" smtClean="0">
                <a:latin typeface="Corbel" panose="020B0503020204020204" pitchFamily="34" charset="0"/>
              </a:rPr>
              <a:t>vuosi.</a:t>
            </a:r>
          </a:p>
          <a:p>
            <a:pPr marL="800100" lvl="1" indent="-342900">
              <a:buSzPct val="135000"/>
              <a:buFont typeface="Arial" panose="020B0604020202020204" pitchFamily="34" charset="0"/>
              <a:buChar char="•"/>
            </a:pPr>
            <a:r>
              <a:rPr lang="fi-FI" dirty="0" smtClean="0">
                <a:latin typeface="Corbel" panose="020B0503020204020204" pitchFamily="34" charset="0"/>
              </a:rPr>
              <a:t>Vuonna </a:t>
            </a:r>
            <a:r>
              <a:rPr lang="fi-FI" dirty="0">
                <a:latin typeface="Corbel" panose="020B0503020204020204" pitchFamily="34" charset="0"/>
              </a:rPr>
              <a:t>2015 ruissato kattoi ensimmäistä kertaa </a:t>
            </a:r>
            <a:r>
              <a:rPr lang="fi-FI" dirty="0" smtClean="0">
                <a:latin typeface="Corbel" panose="020B0503020204020204" pitchFamily="34" charset="0"/>
              </a:rPr>
              <a:t>15 vuoteen kotimaisen </a:t>
            </a:r>
            <a:r>
              <a:rPr lang="fi-FI" dirty="0">
                <a:latin typeface="Corbel" panose="020B0503020204020204" pitchFamily="34" charset="0"/>
              </a:rPr>
              <a:t>leipärukiin tarpeen!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62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Leipä pähkinänkuoressa">
  <a:themeElements>
    <a:clrScheme name="Leipatiedot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ipatiedotu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ipatiedotu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ipatiedotu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ipatiedotu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7679</TotalTime>
  <Words>637</Words>
  <Application>Microsoft Office PowerPoint</Application>
  <PresentationFormat>Näytössä katseltava diaesitys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2" baseType="lpstr">
      <vt:lpstr>8 Leipä pähkinänkuoressa</vt:lpstr>
      <vt:lpstr>10 yleistä kysymystä leivästä</vt:lpstr>
      <vt:lpstr>Onko leipä terveellistä?</vt:lpstr>
      <vt:lpstr>Lihottaako leipä?</vt:lpstr>
      <vt:lpstr>Onko leivän valmistus ympäristöystävällistä?</vt:lpstr>
      <vt:lpstr>Miksi leivissä käytetään lisäaineita?</vt:lpstr>
      <vt:lpstr>Tarvitaanko leipää, jos syö paljon kasviksia?</vt:lpstr>
      <vt:lpstr>Onko vaalea leipä epäterveellistä?</vt:lpstr>
      <vt:lpstr>Aiheuttaako gluteeni vatsavaivoja?</vt:lpstr>
      <vt:lpstr>Miksi kaikki leipomot eivät käytä kotimaista viljaa?</vt:lpstr>
      <vt:lpstr>Sisältääkö leipä glyfosaattia?</vt:lpstr>
      <vt:lpstr>Onko luomuleipä tavallista leipää terveellisempää?</vt:lpstr>
    </vt:vector>
  </TitlesOfParts>
  <Company>EK liittoyhteiso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Hokkanen Anu</dc:creator>
  <cp:lastModifiedBy>Hokkanen Anu</cp:lastModifiedBy>
  <cp:revision>98</cp:revision>
  <dcterms:created xsi:type="dcterms:W3CDTF">2016-05-03T10:24:09Z</dcterms:created>
  <dcterms:modified xsi:type="dcterms:W3CDTF">2016-06-03T11:46:17Z</dcterms:modified>
</cp:coreProperties>
</file>